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56" r:id="rId2"/>
    <p:sldId id="299" r:id="rId3"/>
    <p:sldId id="301" r:id="rId4"/>
    <p:sldId id="302" r:id="rId5"/>
    <p:sldId id="303" r:id="rId6"/>
    <p:sldId id="300" r:id="rId7"/>
    <p:sldId id="305" r:id="rId8"/>
    <p:sldId id="338" r:id="rId9"/>
    <p:sldId id="308" r:id="rId10"/>
    <p:sldId id="309" r:id="rId11"/>
    <p:sldId id="291" r:id="rId12"/>
    <p:sldId id="311" r:id="rId13"/>
    <p:sldId id="339" r:id="rId14"/>
    <p:sldId id="333" r:id="rId15"/>
    <p:sldId id="341" r:id="rId16"/>
    <p:sldId id="340" r:id="rId17"/>
    <p:sldId id="316" r:id="rId18"/>
    <p:sldId id="318" r:id="rId19"/>
    <p:sldId id="317" r:id="rId20"/>
    <p:sldId id="314" r:id="rId21"/>
    <p:sldId id="319" r:id="rId22"/>
    <p:sldId id="324" r:id="rId23"/>
    <p:sldId id="320" r:id="rId24"/>
    <p:sldId id="321" r:id="rId25"/>
    <p:sldId id="322" r:id="rId26"/>
    <p:sldId id="323" r:id="rId27"/>
    <p:sldId id="342" r:id="rId28"/>
    <p:sldId id="343" r:id="rId29"/>
    <p:sldId id="325" r:id="rId30"/>
    <p:sldId id="344" r:id="rId31"/>
    <p:sldId id="327" r:id="rId32"/>
    <p:sldId id="328" r:id="rId33"/>
    <p:sldId id="329" r:id="rId34"/>
    <p:sldId id="287" r:id="rId35"/>
  </p:sldIdLst>
  <p:sldSz cx="9144000" cy="6858000" type="screen4x3"/>
  <p:notesSz cx="6858000" cy="9144000"/>
  <p:defaultTextStyle>
    <a:lvl1pPr defTabSz="844201">
      <a:defRPr sz="1600">
        <a:latin typeface="Calibri"/>
        <a:ea typeface="Calibri"/>
        <a:cs typeface="Calibri"/>
        <a:sym typeface="Calibri"/>
      </a:defRPr>
    </a:lvl1pPr>
    <a:lvl2pPr indent="422106" defTabSz="844201">
      <a:defRPr sz="1600">
        <a:latin typeface="Calibri"/>
        <a:ea typeface="Calibri"/>
        <a:cs typeface="Calibri"/>
        <a:sym typeface="Calibri"/>
      </a:defRPr>
    </a:lvl2pPr>
    <a:lvl3pPr indent="844201" defTabSz="844201">
      <a:defRPr sz="1600">
        <a:latin typeface="Calibri"/>
        <a:ea typeface="Calibri"/>
        <a:cs typeface="Calibri"/>
        <a:sym typeface="Calibri"/>
      </a:defRPr>
    </a:lvl3pPr>
    <a:lvl4pPr indent="1266303" defTabSz="844201">
      <a:defRPr sz="1600">
        <a:latin typeface="Calibri"/>
        <a:ea typeface="Calibri"/>
        <a:cs typeface="Calibri"/>
        <a:sym typeface="Calibri"/>
      </a:defRPr>
    </a:lvl4pPr>
    <a:lvl5pPr indent="1688397" defTabSz="844201">
      <a:defRPr sz="1600">
        <a:latin typeface="Calibri"/>
        <a:ea typeface="Calibri"/>
        <a:cs typeface="Calibri"/>
        <a:sym typeface="Calibri"/>
      </a:defRPr>
    </a:lvl5pPr>
    <a:lvl6pPr indent="2110502" defTabSz="844201">
      <a:defRPr sz="1600">
        <a:latin typeface="Calibri"/>
        <a:ea typeface="Calibri"/>
        <a:cs typeface="Calibri"/>
        <a:sym typeface="Calibri"/>
      </a:defRPr>
    </a:lvl6pPr>
    <a:lvl7pPr indent="2532603" defTabSz="844201">
      <a:defRPr sz="1600">
        <a:latin typeface="Calibri"/>
        <a:ea typeface="Calibri"/>
        <a:cs typeface="Calibri"/>
        <a:sym typeface="Calibri"/>
      </a:defRPr>
    </a:lvl7pPr>
    <a:lvl8pPr indent="2954702" defTabSz="844201">
      <a:defRPr sz="1600">
        <a:latin typeface="Calibri"/>
        <a:ea typeface="Calibri"/>
        <a:cs typeface="Calibri"/>
        <a:sym typeface="Calibri"/>
      </a:defRPr>
    </a:lvl8pPr>
    <a:lvl9pPr indent="3376805" defTabSz="844201">
      <a:defRPr sz="1600">
        <a:latin typeface="Calibri"/>
        <a:ea typeface="Calibri"/>
        <a:cs typeface="Calibri"/>
        <a:sym typeface="Calibri"/>
      </a:defRPr>
    </a:lvl9pPr>
  </p:defaultTextStyle>
  <p:extLst>
    <p:ext uri="{521415D9-36F7-43E2-AB2F-B90AF26B5E84}">
      <p14:sectionLst xmlns:p14="http://schemas.microsoft.com/office/powerpoint/2010/main">
        <p14:section name="默认节" id="{073DBAC7-25F5-5344-8E38-6D076E54AE3B}">
          <p14:sldIdLst>
            <p14:sldId id="256"/>
            <p14:sldId id="299"/>
            <p14:sldId id="301"/>
            <p14:sldId id="302"/>
            <p14:sldId id="303"/>
            <p14:sldId id="300"/>
            <p14:sldId id="305"/>
            <p14:sldId id="338"/>
            <p14:sldId id="308"/>
            <p14:sldId id="309"/>
            <p14:sldId id="291"/>
            <p14:sldId id="311"/>
            <p14:sldId id="339"/>
            <p14:sldId id="333"/>
            <p14:sldId id="341"/>
            <p14:sldId id="340"/>
            <p14:sldId id="316"/>
            <p14:sldId id="318"/>
            <p14:sldId id="317"/>
            <p14:sldId id="314"/>
            <p14:sldId id="319"/>
            <p14:sldId id="324"/>
            <p14:sldId id="320"/>
            <p14:sldId id="321"/>
            <p14:sldId id="322"/>
            <p14:sldId id="323"/>
            <p14:sldId id="342"/>
            <p14:sldId id="343"/>
            <p14:sldId id="325"/>
            <p14:sldId id="344"/>
            <p14:sldId id="327"/>
            <p14:sldId id="328"/>
            <p14:sldId id="329"/>
            <p14:sldId id="287"/>
          </p14:sldIdLst>
        </p14:section>
      </p14:sectionLst>
    </p:ex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42C61"/>
    <a:srgbClr val="53585E"/>
    <a:srgbClr val="46A4BC"/>
    <a:srgbClr val="91CC62"/>
    <a:srgbClr val="A77AFC"/>
    <a:srgbClr val="9A3372"/>
    <a:srgbClr val="2270C0"/>
    <a:srgbClr val="DDDDDD"/>
    <a:srgbClr val="021331"/>
    <a:srgbClr val="41B2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756" autoAdjust="0"/>
    <p:restoredTop sz="70283" autoAdjust="0"/>
  </p:normalViewPr>
  <p:slideViewPr>
    <p:cSldViewPr snapToGrid="0">
      <p:cViewPr varScale="1">
        <p:scale>
          <a:sx n="76" d="100"/>
          <a:sy n="76" d="100"/>
        </p:scale>
        <p:origin x="-1112" y="-10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printerSettings" Target="printerSettings/printerSettings1.bin"/><Relationship Id="rId38" Type="http://schemas.openxmlformats.org/officeDocument/2006/relationships/presProps" Target="presProps.xml"/><Relationship Id="rId39" Type="http://schemas.openxmlformats.org/officeDocument/2006/relationships/viewProps" Target="viewProps.xml"/><Relationship Id="rId40" Type="http://schemas.openxmlformats.org/officeDocument/2006/relationships/theme" Target="theme/theme1.xml"/><Relationship Id="rId41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32C34B4-D00B-A44A-B582-03BCFDD969D2}" type="doc">
      <dgm:prSet loTypeId="urn:microsoft.com/office/officeart/2008/layout/VerticalCurved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EFFF0960-CA85-1241-B1D1-6EA72C3C1126}">
      <dgm:prSet phldrT="[文本]"/>
      <dgm:spPr>
        <a:solidFill>
          <a:srgbClr val="41B2D3"/>
        </a:solidFill>
      </dgm:spPr>
      <dgm:t>
        <a:bodyPr/>
        <a:lstStyle/>
        <a:p>
          <a:r>
            <a:rPr lang="zh-CN" altLang="en-US" dirty="0" smtClean="0"/>
            <a:t>阿里搜索系统架构演变</a:t>
          </a:r>
          <a:endParaRPr lang="zh-CN" altLang="en-US" dirty="0"/>
        </a:p>
      </dgm:t>
    </dgm:pt>
    <dgm:pt modelId="{FC89444B-AA2F-C646-BEB6-23059BD71304}" type="parTrans" cxnId="{9D0D06E8-F75E-5A4A-A287-167E9D5D3136}">
      <dgm:prSet/>
      <dgm:spPr/>
      <dgm:t>
        <a:bodyPr/>
        <a:lstStyle/>
        <a:p>
          <a:endParaRPr lang="zh-CN" altLang="en-US"/>
        </a:p>
      </dgm:t>
    </dgm:pt>
    <dgm:pt modelId="{E89910D9-8221-8549-9A9A-DD58D3BC461E}" type="sibTrans" cxnId="{9D0D06E8-F75E-5A4A-A287-167E9D5D3136}">
      <dgm:prSet/>
      <dgm:spPr/>
      <dgm:t>
        <a:bodyPr/>
        <a:lstStyle/>
        <a:p>
          <a:endParaRPr lang="zh-CN" altLang="en-US"/>
        </a:p>
      </dgm:t>
    </dgm:pt>
    <dgm:pt modelId="{3F1BC359-8DDF-2C40-8EF8-C11719B95B94}">
      <dgm:prSet phldrT="[文本]"/>
      <dgm:spPr>
        <a:solidFill>
          <a:srgbClr val="41B2D3"/>
        </a:solidFill>
      </dgm:spPr>
      <dgm:t>
        <a:bodyPr/>
        <a:lstStyle/>
        <a:p>
          <a:r>
            <a:rPr lang="zh-CN" altLang="en-US" dirty="0" smtClean="0"/>
            <a:t>系统、平台、服务</a:t>
          </a:r>
        </a:p>
      </dgm:t>
    </dgm:pt>
    <dgm:pt modelId="{A2C9E5B7-B89D-2B4F-B0A5-8791F4DA981E}" type="parTrans" cxnId="{4C7E9E2C-2A47-5B4C-8674-20E0F346729E}">
      <dgm:prSet/>
      <dgm:spPr/>
      <dgm:t>
        <a:bodyPr/>
        <a:lstStyle/>
        <a:p>
          <a:endParaRPr lang="zh-CN" altLang="en-US"/>
        </a:p>
      </dgm:t>
    </dgm:pt>
    <dgm:pt modelId="{686582A6-8C86-614F-B1F2-35920F4CE3BE}" type="sibTrans" cxnId="{4C7E9E2C-2A47-5B4C-8674-20E0F346729E}">
      <dgm:prSet/>
      <dgm:spPr/>
      <dgm:t>
        <a:bodyPr/>
        <a:lstStyle/>
        <a:p>
          <a:endParaRPr lang="zh-CN" altLang="en-US"/>
        </a:p>
      </dgm:t>
    </dgm:pt>
    <dgm:pt modelId="{846E44F2-72D1-2C44-A669-6F585A414802}" type="pres">
      <dgm:prSet presAssocID="{832C34B4-D00B-A44A-B582-03BCFDD969D2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52931EA1-F36A-914F-9732-13DC7FEC0BBF}" type="pres">
      <dgm:prSet presAssocID="{832C34B4-D00B-A44A-B582-03BCFDD969D2}" presName="Name1" presStyleCnt="0"/>
      <dgm:spPr/>
    </dgm:pt>
    <dgm:pt modelId="{24AFCF45-824A-024D-8050-DD8FD1F40FBD}" type="pres">
      <dgm:prSet presAssocID="{832C34B4-D00B-A44A-B582-03BCFDD969D2}" presName="cycle" presStyleCnt="0"/>
      <dgm:spPr/>
    </dgm:pt>
    <dgm:pt modelId="{DB5CCF8E-75DF-FD49-B994-863540B9BC1F}" type="pres">
      <dgm:prSet presAssocID="{832C34B4-D00B-A44A-B582-03BCFDD969D2}" presName="srcNode" presStyleLbl="node1" presStyleIdx="0" presStyleCnt="2"/>
      <dgm:spPr/>
    </dgm:pt>
    <dgm:pt modelId="{11E5D875-A2A0-A144-877B-D993105A1F93}" type="pres">
      <dgm:prSet presAssocID="{832C34B4-D00B-A44A-B582-03BCFDD969D2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2414C650-3D92-CC40-976E-3D48747C9DE4}" type="pres">
      <dgm:prSet presAssocID="{832C34B4-D00B-A44A-B582-03BCFDD969D2}" presName="extraNode" presStyleLbl="node1" presStyleIdx="0" presStyleCnt="2"/>
      <dgm:spPr/>
    </dgm:pt>
    <dgm:pt modelId="{07AB726A-3F47-1649-91CA-3E2AF211E110}" type="pres">
      <dgm:prSet presAssocID="{832C34B4-D00B-A44A-B582-03BCFDD969D2}" presName="dstNode" presStyleLbl="node1" presStyleIdx="0" presStyleCnt="2"/>
      <dgm:spPr/>
    </dgm:pt>
    <dgm:pt modelId="{CFB56C6F-B3D1-1940-AA5B-520480D1DAED}" type="pres">
      <dgm:prSet presAssocID="{EFFF0960-CA85-1241-B1D1-6EA72C3C1126}" presName="text_1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4721D56-355B-694D-B264-C088795054AF}" type="pres">
      <dgm:prSet presAssocID="{EFFF0960-CA85-1241-B1D1-6EA72C3C1126}" presName="accent_1" presStyleCnt="0"/>
      <dgm:spPr/>
    </dgm:pt>
    <dgm:pt modelId="{4CA02EB5-664B-144E-A74C-DB04D8BDD36F}" type="pres">
      <dgm:prSet presAssocID="{EFFF0960-CA85-1241-B1D1-6EA72C3C1126}" presName="accentRepeatNode" presStyleLbl="solidFgAcc1" presStyleIdx="0" presStyleCnt="2"/>
      <dgm:spPr>
        <a:solidFill>
          <a:srgbClr val="EE7F26"/>
        </a:solidFill>
        <a:ln w="25400">
          <a:solidFill>
            <a:srgbClr val="41B2D3"/>
          </a:solidFill>
        </a:ln>
      </dgm:spPr>
      <dgm:t>
        <a:bodyPr/>
        <a:lstStyle/>
        <a:p>
          <a:endParaRPr lang="zh-CN" altLang="en-US"/>
        </a:p>
      </dgm:t>
    </dgm:pt>
    <dgm:pt modelId="{5326DCCD-714B-AA41-B47C-4C7EBF6DC514}" type="pres">
      <dgm:prSet presAssocID="{3F1BC359-8DDF-2C40-8EF8-C11719B95B94}" presName="text_2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ED62D657-03E3-B845-BCD9-3CDA46E3E8AF}" type="pres">
      <dgm:prSet presAssocID="{3F1BC359-8DDF-2C40-8EF8-C11719B95B94}" presName="accent_2" presStyleCnt="0"/>
      <dgm:spPr/>
    </dgm:pt>
    <dgm:pt modelId="{7A847907-252B-814F-B7C5-D942E42CBAC4}" type="pres">
      <dgm:prSet presAssocID="{3F1BC359-8DDF-2C40-8EF8-C11719B95B94}" presName="accentRepeatNode" presStyleLbl="solidFgAcc1" presStyleIdx="1" presStyleCnt="2"/>
      <dgm:spPr>
        <a:solidFill>
          <a:srgbClr val="EE7F26"/>
        </a:solidFill>
        <a:ln w="25400">
          <a:solidFill>
            <a:srgbClr val="41B2D3"/>
          </a:solidFill>
        </a:ln>
      </dgm:spPr>
      <dgm:t>
        <a:bodyPr/>
        <a:lstStyle/>
        <a:p>
          <a:endParaRPr lang="zh-CN" altLang="en-US"/>
        </a:p>
      </dgm:t>
    </dgm:pt>
  </dgm:ptLst>
  <dgm:cxnLst>
    <dgm:cxn modelId="{36F4F5A4-AC2E-6C4B-9E92-CF04A4822203}" type="presOf" srcId="{3F1BC359-8DDF-2C40-8EF8-C11719B95B94}" destId="{5326DCCD-714B-AA41-B47C-4C7EBF6DC514}" srcOrd="0" destOrd="0" presId="urn:microsoft.com/office/officeart/2008/layout/VerticalCurvedList"/>
    <dgm:cxn modelId="{69B18FC5-80E3-1B4F-8307-7EFD5C4235AD}" type="presOf" srcId="{E89910D9-8221-8549-9A9A-DD58D3BC461E}" destId="{11E5D875-A2A0-A144-877B-D993105A1F93}" srcOrd="0" destOrd="0" presId="urn:microsoft.com/office/officeart/2008/layout/VerticalCurvedList"/>
    <dgm:cxn modelId="{4C7E9E2C-2A47-5B4C-8674-20E0F346729E}" srcId="{832C34B4-D00B-A44A-B582-03BCFDD969D2}" destId="{3F1BC359-8DDF-2C40-8EF8-C11719B95B94}" srcOrd="1" destOrd="0" parTransId="{A2C9E5B7-B89D-2B4F-B0A5-8791F4DA981E}" sibTransId="{686582A6-8C86-614F-B1F2-35920F4CE3BE}"/>
    <dgm:cxn modelId="{9D0D06E8-F75E-5A4A-A287-167E9D5D3136}" srcId="{832C34B4-D00B-A44A-B582-03BCFDD969D2}" destId="{EFFF0960-CA85-1241-B1D1-6EA72C3C1126}" srcOrd="0" destOrd="0" parTransId="{FC89444B-AA2F-C646-BEB6-23059BD71304}" sibTransId="{E89910D9-8221-8549-9A9A-DD58D3BC461E}"/>
    <dgm:cxn modelId="{F32AFC97-A124-2F4C-82AF-591FCA472EC5}" type="presOf" srcId="{EFFF0960-CA85-1241-B1D1-6EA72C3C1126}" destId="{CFB56C6F-B3D1-1940-AA5B-520480D1DAED}" srcOrd="0" destOrd="0" presId="urn:microsoft.com/office/officeart/2008/layout/VerticalCurvedList"/>
    <dgm:cxn modelId="{B16DC322-A81F-0A4D-B662-9B515B1A51E3}" type="presOf" srcId="{832C34B4-D00B-A44A-B582-03BCFDD969D2}" destId="{846E44F2-72D1-2C44-A669-6F585A414802}" srcOrd="0" destOrd="0" presId="urn:microsoft.com/office/officeart/2008/layout/VerticalCurvedList"/>
    <dgm:cxn modelId="{83E4EC6F-3339-6848-A5C3-553573666C59}" type="presParOf" srcId="{846E44F2-72D1-2C44-A669-6F585A414802}" destId="{52931EA1-F36A-914F-9732-13DC7FEC0BBF}" srcOrd="0" destOrd="0" presId="urn:microsoft.com/office/officeart/2008/layout/VerticalCurvedList"/>
    <dgm:cxn modelId="{ED4D8A25-B193-5645-B80C-0679EFB6D7C1}" type="presParOf" srcId="{52931EA1-F36A-914F-9732-13DC7FEC0BBF}" destId="{24AFCF45-824A-024D-8050-DD8FD1F40FBD}" srcOrd="0" destOrd="0" presId="urn:microsoft.com/office/officeart/2008/layout/VerticalCurvedList"/>
    <dgm:cxn modelId="{A6A932EB-B1B2-7B45-919D-2B5C0BD2697D}" type="presParOf" srcId="{24AFCF45-824A-024D-8050-DD8FD1F40FBD}" destId="{DB5CCF8E-75DF-FD49-B994-863540B9BC1F}" srcOrd="0" destOrd="0" presId="urn:microsoft.com/office/officeart/2008/layout/VerticalCurvedList"/>
    <dgm:cxn modelId="{6AC23349-4701-CC48-9882-6AABAB1E7046}" type="presParOf" srcId="{24AFCF45-824A-024D-8050-DD8FD1F40FBD}" destId="{11E5D875-A2A0-A144-877B-D993105A1F93}" srcOrd="1" destOrd="0" presId="urn:microsoft.com/office/officeart/2008/layout/VerticalCurvedList"/>
    <dgm:cxn modelId="{3918DB20-2CF7-9F4B-ABE2-2647C7AB063A}" type="presParOf" srcId="{24AFCF45-824A-024D-8050-DD8FD1F40FBD}" destId="{2414C650-3D92-CC40-976E-3D48747C9DE4}" srcOrd="2" destOrd="0" presId="urn:microsoft.com/office/officeart/2008/layout/VerticalCurvedList"/>
    <dgm:cxn modelId="{5E6FB030-D23A-DB49-B422-85D2E17DB6A0}" type="presParOf" srcId="{24AFCF45-824A-024D-8050-DD8FD1F40FBD}" destId="{07AB726A-3F47-1649-91CA-3E2AF211E110}" srcOrd="3" destOrd="0" presId="urn:microsoft.com/office/officeart/2008/layout/VerticalCurvedList"/>
    <dgm:cxn modelId="{72569242-3A20-604F-86E5-D37BE24E09DE}" type="presParOf" srcId="{52931EA1-F36A-914F-9732-13DC7FEC0BBF}" destId="{CFB56C6F-B3D1-1940-AA5B-520480D1DAED}" srcOrd="1" destOrd="0" presId="urn:microsoft.com/office/officeart/2008/layout/VerticalCurvedList"/>
    <dgm:cxn modelId="{BD98247E-853F-BB49-882F-4533BCF17F84}" type="presParOf" srcId="{52931EA1-F36A-914F-9732-13DC7FEC0BBF}" destId="{54721D56-355B-694D-B264-C088795054AF}" srcOrd="2" destOrd="0" presId="urn:microsoft.com/office/officeart/2008/layout/VerticalCurvedList"/>
    <dgm:cxn modelId="{4A9D42C9-F6E6-854E-98A7-8CED2A734B2C}" type="presParOf" srcId="{54721D56-355B-694D-B264-C088795054AF}" destId="{4CA02EB5-664B-144E-A74C-DB04D8BDD36F}" srcOrd="0" destOrd="0" presId="urn:microsoft.com/office/officeart/2008/layout/VerticalCurvedList"/>
    <dgm:cxn modelId="{01C97F45-6DA7-3A4F-8B3B-5B6860F5DEB4}" type="presParOf" srcId="{52931EA1-F36A-914F-9732-13DC7FEC0BBF}" destId="{5326DCCD-714B-AA41-B47C-4C7EBF6DC514}" srcOrd="3" destOrd="0" presId="urn:microsoft.com/office/officeart/2008/layout/VerticalCurvedList"/>
    <dgm:cxn modelId="{828140F9-57E0-8D49-A7BF-C154047B7D65}" type="presParOf" srcId="{52931EA1-F36A-914F-9732-13DC7FEC0BBF}" destId="{ED62D657-03E3-B845-BCD9-3CDA46E3E8AF}" srcOrd="4" destOrd="0" presId="urn:microsoft.com/office/officeart/2008/layout/VerticalCurvedList"/>
    <dgm:cxn modelId="{D375EC3B-BBB2-5547-8EEC-7C9D8018CAC3}" type="presParOf" srcId="{ED62D657-03E3-B845-BCD9-3CDA46E3E8AF}" destId="{7A847907-252B-814F-B7C5-D942E42CBAC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32C34B4-D00B-A44A-B582-03BCFDD969D2}" type="doc">
      <dgm:prSet loTypeId="urn:microsoft.com/office/officeart/2008/layout/VerticalCurvedList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F1BC359-8DDF-2C40-8EF8-C11719B95B94}">
      <dgm:prSet phldrT="[文本]"/>
      <dgm:spPr>
        <a:solidFill>
          <a:srgbClr val="41B2D3"/>
        </a:solidFill>
      </dgm:spPr>
      <dgm:t>
        <a:bodyPr/>
        <a:lstStyle/>
        <a:p>
          <a:r>
            <a:rPr lang="zh-CN" altLang="en-US" dirty="0" smtClean="0"/>
            <a:t>系统、平台、服务</a:t>
          </a:r>
        </a:p>
      </dgm:t>
    </dgm:pt>
    <dgm:pt modelId="{A2C9E5B7-B89D-2B4F-B0A5-8791F4DA981E}" type="parTrans" cxnId="{4C7E9E2C-2A47-5B4C-8674-20E0F346729E}">
      <dgm:prSet/>
      <dgm:spPr/>
      <dgm:t>
        <a:bodyPr/>
        <a:lstStyle/>
        <a:p>
          <a:endParaRPr lang="zh-CN" altLang="en-US"/>
        </a:p>
      </dgm:t>
    </dgm:pt>
    <dgm:pt modelId="{686582A6-8C86-614F-B1F2-35920F4CE3BE}" type="sibTrans" cxnId="{4C7E9E2C-2A47-5B4C-8674-20E0F346729E}">
      <dgm:prSet/>
      <dgm:spPr/>
      <dgm:t>
        <a:bodyPr/>
        <a:lstStyle/>
        <a:p>
          <a:endParaRPr lang="zh-CN" altLang="en-US"/>
        </a:p>
      </dgm:t>
    </dgm:pt>
    <dgm:pt modelId="{846E44F2-72D1-2C44-A669-6F585A414802}" type="pres">
      <dgm:prSet presAssocID="{832C34B4-D00B-A44A-B582-03BCFDD969D2}" presName="Name0" presStyleCnt="0">
        <dgm:presLayoutVars>
          <dgm:chMax val="7"/>
          <dgm:chPref val="7"/>
          <dgm:dir/>
        </dgm:presLayoutVars>
      </dgm:prSet>
      <dgm:spPr/>
      <dgm:t>
        <a:bodyPr/>
        <a:lstStyle/>
        <a:p>
          <a:endParaRPr lang="zh-CN" altLang="en-US"/>
        </a:p>
      </dgm:t>
    </dgm:pt>
    <dgm:pt modelId="{52931EA1-F36A-914F-9732-13DC7FEC0BBF}" type="pres">
      <dgm:prSet presAssocID="{832C34B4-D00B-A44A-B582-03BCFDD969D2}" presName="Name1" presStyleCnt="0"/>
      <dgm:spPr/>
    </dgm:pt>
    <dgm:pt modelId="{24AFCF45-824A-024D-8050-DD8FD1F40FBD}" type="pres">
      <dgm:prSet presAssocID="{832C34B4-D00B-A44A-B582-03BCFDD969D2}" presName="cycle" presStyleCnt="0"/>
      <dgm:spPr/>
    </dgm:pt>
    <dgm:pt modelId="{DB5CCF8E-75DF-FD49-B994-863540B9BC1F}" type="pres">
      <dgm:prSet presAssocID="{832C34B4-D00B-A44A-B582-03BCFDD969D2}" presName="srcNode" presStyleLbl="node1" presStyleIdx="0" presStyleCnt="1"/>
      <dgm:spPr/>
    </dgm:pt>
    <dgm:pt modelId="{11E5D875-A2A0-A144-877B-D993105A1F93}" type="pres">
      <dgm:prSet presAssocID="{832C34B4-D00B-A44A-B582-03BCFDD969D2}" presName="conn" presStyleLbl="parChTrans1D2" presStyleIdx="0" presStyleCnt="1"/>
      <dgm:spPr/>
      <dgm:t>
        <a:bodyPr/>
        <a:lstStyle/>
        <a:p>
          <a:endParaRPr lang="zh-CN" altLang="en-US"/>
        </a:p>
      </dgm:t>
    </dgm:pt>
    <dgm:pt modelId="{2414C650-3D92-CC40-976E-3D48747C9DE4}" type="pres">
      <dgm:prSet presAssocID="{832C34B4-D00B-A44A-B582-03BCFDD969D2}" presName="extraNode" presStyleLbl="node1" presStyleIdx="0" presStyleCnt="1"/>
      <dgm:spPr/>
    </dgm:pt>
    <dgm:pt modelId="{07AB726A-3F47-1649-91CA-3E2AF211E110}" type="pres">
      <dgm:prSet presAssocID="{832C34B4-D00B-A44A-B582-03BCFDD969D2}" presName="dstNode" presStyleLbl="node1" presStyleIdx="0" presStyleCnt="1"/>
      <dgm:spPr/>
    </dgm:pt>
    <dgm:pt modelId="{E42BA6FC-DE3F-AC42-8993-BB443A913175}" type="pres">
      <dgm:prSet presAssocID="{3F1BC359-8DDF-2C40-8EF8-C11719B95B94}" presName="text_1" presStyleLbl="node1" presStyleIdx="0" presStyleCnt="1" custScaleY="68147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479ED17E-A155-AC48-9B56-0548E23698D1}" type="pres">
      <dgm:prSet presAssocID="{3F1BC359-8DDF-2C40-8EF8-C11719B95B94}" presName="accent_1" presStyleCnt="0"/>
      <dgm:spPr/>
    </dgm:pt>
    <dgm:pt modelId="{7A847907-252B-814F-B7C5-D942E42CBAC4}" type="pres">
      <dgm:prSet presAssocID="{3F1BC359-8DDF-2C40-8EF8-C11719B95B94}" presName="accentRepeatNode" presStyleLbl="solidFgAcc1" presStyleIdx="0" presStyleCnt="1"/>
      <dgm:spPr>
        <a:solidFill>
          <a:srgbClr val="EE7F26"/>
        </a:solidFill>
        <a:ln w="25400">
          <a:solidFill>
            <a:srgbClr val="41B2D3"/>
          </a:solidFill>
        </a:ln>
      </dgm:spPr>
      <dgm:t>
        <a:bodyPr/>
        <a:lstStyle/>
        <a:p>
          <a:endParaRPr lang="zh-CN" altLang="en-US"/>
        </a:p>
      </dgm:t>
    </dgm:pt>
  </dgm:ptLst>
  <dgm:cxnLst>
    <dgm:cxn modelId="{256069B2-C226-584E-81D3-9387BEE911F7}" type="presOf" srcId="{686582A6-8C86-614F-B1F2-35920F4CE3BE}" destId="{11E5D875-A2A0-A144-877B-D993105A1F93}" srcOrd="0" destOrd="0" presId="urn:microsoft.com/office/officeart/2008/layout/VerticalCurvedList"/>
    <dgm:cxn modelId="{4C7E9E2C-2A47-5B4C-8674-20E0F346729E}" srcId="{832C34B4-D00B-A44A-B582-03BCFDD969D2}" destId="{3F1BC359-8DDF-2C40-8EF8-C11719B95B94}" srcOrd="0" destOrd="0" parTransId="{A2C9E5B7-B89D-2B4F-B0A5-8791F4DA981E}" sibTransId="{686582A6-8C86-614F-B1F2-35920F4CE3BE}"/>
    <dgm:cxn modelId="{09B8D588-8962-864A-954C-A6FAEDCFFE33}" type="presOf" srcId="{832C34B4-D00B-A44A-B582-03BCFDD969D2}" destId="{846E44F2-72D1-2C44-A669-6F585A414802}" srcOrd="0" destOrd="0" presId="urn:microsoft.com/office/officeart/2008/layout/VerticalCurvedList"/>
    <dgm:cxn modelId="{69C07933-1F1B-574A-9553-A7134A08D653}" type="presOf" srcId="{3F1BC359-8DDF-2C40-8EF8-C11719B95B94}" destId="{E42BA6FC-DE3F-AC42-8993-BB443A913175}" srcOrd="0" destOrd="0" presId="urn:microsoft.com/office/officeart/2008/layout/VerticalCurvedList"/>
    <dgm:cxn modelId="{C29DB4BE-ED75-2F4D-AE37-7C02269BA681}" type="presParOf" srcId="{846E44F2-72D1-2C44-A669-6F585A414802}" destId="{52931EA1-F36A-914F-9732-13DC7FEC0BBF}" srcOrd="0" destOrd="0" presId="urn:microsoft.com/office/officeart/2008/layout/VerticalCurvedList"/>
    <dgm:cxn modelId="{AAE02F23-F6F9-E942-B766-1E05580DA2DF}" type="presParOf" srcId="{52931EA1-F36A-914F-9732-13DC7FEC0BBF}" destId="{24AFCF45-824A-024D-8050-DD8FD1F40FBD}" srcOrd="0" destOrd="0" presId="urn:microsoft.com/office/officeart/2008/layout/VerticalCurvedList"/>
    <dgm:cxn modelId="{E3AAAC96-265B-AB48-9EF6-293A8FE769BB}" type="presParOf" srcId="{24AFCF45-824A-024D-8050-DD8FD1F40FBD}" destId="{DB5CCF8E-75DF-FD49-B994-863540B9BC1F}" srcOrd="0" destOrd="0" presId="urn:microsoft.com/office/officeart/2008/layout/VerticalCurvedList"/>
    <dgm:cxn modelId="{5EFAFFD4-C40F-F94C-A8AC-9C36F0EE59AE}" type="presParOf" srcId="{24AFCF45-824A-024D-8050-DD8FD1F40FBD}" destId="{11E5D875-A2A0-A144-877B-D993105A1F93}" srcOrd="1" destOrd="0" presId="urn:microsoft.com/office/officeart/2008/layout/VerticalCurvedList"/>
    <dgm:cxn modelId="{B043457B-4556-014A-8777-02CFB4719AEB}" type="presParOf" srcId="{24AFCF45-824A-024D-8050-DD8FD1F40FBD}" destId="{2414C650-3D92-CC40-976E-3D48747C9DE4}" srcOrd="2" destOrd="0" presId="urn:microsoft.com/office/officeart/2008/layout/VerticalCurvedList"/>
    <dgm:cxn modelId="{2D9F4ABF-D900-5344-9B27-48A44843D3FA}" type="presParOf" srcId="{24AFCF45-824A-024D-8050-DD8FD1F40FBD}" destId="{07AB726A-3F47-1649-91CA-3E2AF211E110}" srcOrd="3" destOrd="0" presId="urn:microsoft.com/office/officeart/2008/layout/VerticalCurvedList"/>
    <dgm:cxn modelId="{89F2FABB-F0D9-F749-8B81-1A40849BE1FD}" type="presParOf" srcId="{52931EA1-F36A-914F-9732-13DC7FEC0BBF}" destId="{E42BA6FC-DE3F-AC42-8993-BB443A913175}" srcOrd="1" destOrd="0" presId="urn:microsoft.com/office/officeart/2008/layout/VerticalCurvedList"/>
    <dgm:cxn modelId="{B9A28046-27FF-024E-9464-7804DF8049CA}" type="presParOf" srcId="{52931EA1-F36A-914F-9732-13DC7FEC0BBF}" destId="{479ED17E-A155-AC48-9B56-0548E23698D1}" srcOrd="2" destOrd="0" presId="urn:microsoft.com/office/officeart/2008/layout/VerticalCurvedList"/>
    <dgm:cxn modelId="{7112ABBD-02DE-D249-9F2A-95A75FBB7A34}" type="presParOf" srcId="{479ED17E-A155-AC48-9B56-0548E23698D1}" destId="{7A847907-252B-814F-B7C5-D942E42CBAC4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5D875-A2A0-A144-877B-D993105A1F93}">
      <dsp:nvSpPr>
        <dsp:cNvPr id="0" name=""/>
        <dsp:cNvSpPr/>
      </dsp:nvSpPr>
      <dsp:spPr>
        <a:xfrm>
          <a:off x="-4571084" y="-706018"/>
          <a:ext cx="5485403" cy="5485403"/>
        </a:xfrm>
        <a:prstGeom prst="blockArc">
          <a:avLst>
            <a:gd name="adj1" fmla="val 18900000"/>
            <a:gd name="adj2" fmla="val 2700000"/>
            <a:gd name="adj3" fmla="val 394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B56C6F-B3D1-1940-AA5B-520480D1DAED}">
      <dsp:nvSpPr>
        <dsp:cNvPr id="0" name=""/>
        <dsp:cNvSpPr/>
      </dsp:nvSpPr>
      <dsp:spPr>
        <a:xfrm>
          <a:off x="748786" y="581921"/>
          <a:ext cx="6636366" cy="1163679"/>
        </a:xfrm>
        <a:prstGeom prst="rect">
          <a:avLst/>
        </a:prstGeom>
        <a:solidFill>
          <a:srgbClr val="41B2D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3670" tIns="111760" rIns="111760" bIns="111760" numCol="1" spcCol="1270" anchor="ctr" anchorCtr="0">
          <a:noAutofit/>
        </a:bodyPr>
        <a:lstStyle/>
        <a:p>
          <a:pPr lvl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400" kern="1200" dirty="0" smtClean="0"/>
            <a:t>阿里搜索系统架构演变</a:t>
          </a:r>
          <a:endParaRPr lang="zh-CN" altLang="en-US" sz="4400" kern="1200" dirty="0"/>
        </a:p>
      </dsp:txBody>
      <dsp:txXfrm>
        <a:off x="748786" y="581921"/>
        <a:ext cx="6636366" cy="1163679"/>
      </dsp:txXfrm>
    </dsp:sp>
    <dsp:sp modelId="{4CA02EB5-664B-144E-A74C-DB04D8BDD36F}">
      <dsp:nvSpPr>
        <dsp:cNvPr id="0" name=""/>
        <dsp:cNvSpPr/>
      </dsp:nvSpPr>
      <dsp:spPr>
        <a:xfrm>
          <a:off x="21487" y="436461"/>
          <a:ext cx="1454598" cy="1454598"/>
        </a:xfrm>
        <a:prstGeom prst="ellipse">
          <a:avLst/>
        </a:prstGeom>
        <a:solidFill>
          <a:srgbClr val="EE7F26"/>
        </a:solidFill>
        <a:ln w="25400" cap="flat" cmpd="sng" algn="ctr">
          <a:solidFill>
            <a:srgbClr val="41B2D3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326DCCD-714B-AA41-B47C-4C7EBF6DC514}">
      <dsp:nvSpPr>
        <dsp:cNvPr id="0" name=""/>
        <dsp:cNvSpPr/>
      </dsp:nvSpPr>
      <dsp:spPr>
        <a:xfrm>
          <a:off x="748786" y="2327765"/>
          <a:ext cx="6636366" cy="1163679"/>
        </a:xfrm>
        <a:prstGeom prst="rect">
          <a:avLst/>
        </a:prstGeom>
        <a:solidFill>
          <a:srgbClr val="41B2D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923670" tIns="111760" rIns="111760" bIns="111760" numCol="1" spcCol="1270" anchor="ctr" anchorCtr="0">
          <a:noAutofit/>
        </a:bodyPr>
        <a:lstStyle/>
        <a:p>
          <a:pPr lvl="0" algn="l" defTabSz="1955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4400" kern="1200" dirty="0" smtClean="0"/>
            <a:t>系统、平台、服务</a:t>
          </a:r>
        </a:p>
      </dsp:txBody>
      <dsp:txXfrm>
        <a:off x="748786" y="2327765"/>
        <a:ext cx="6636366" cy="1163679"/>
      </dsp:txXfrm>
    </dsp:sp>
    <dsp:sp modelId="{7A847907-252B-814F-B7C5-D942E42CBAC4}">
      <dsp:nvSpPr>
        <dsp:cNvPr id="0" name=""/>
        <dsp:cNvSpPr/>
      </dsp:nvSpPr>
      <dsp:spPr>
        <a:xfrm>
          <a:off x="21487" y="2182305"/>
          <a:ext cx="1454598" cy="1454598"/>
        </a:xfrm>
        <a:prstGeom prst="ellipse">
          <a:avLst/>
        </a:prstGeom>
        <a:solidFill>
          <a:srgbClr val="EE7F26"/>
        </a:solidFill>
        <a:ln w="25400" cap="flat" cmpd="sng" algn="ctr">
          <a:solidFill>
            <a:srgbClr val="41B2D3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1E5D875-A2A0-A144-877B-D993105A1F93}">
      <dsp:nvSpPr>
        <dsp:cNvPr id="0" name=""/>
        <dsp:cNvSpPr/>
      </dsp:nvSpPr>
      <dsp:spPr>
        <a:xfrm>
          <a:off x="-4229408" y="-706018"/>
          <a:ext cx="5485403" cy="5485403"/>
        </a:xfrm>
        <a:prstGeom prst="blockArc">
          <a:avLst>
            <a:gd name="adj1" fmla="val 18900000"/>
            <a:gd name="adj2" fmla="val 2700000"/>
            <a:gd name="adj3" fmla="val 394"/>
          </a:avLst>
        </a:pr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42BA6FC-DE3F-AC42-8993-BB443A913175}">
      <dsp:nvSpPr>
        <dsp:cNvPr id="0" name=""/>
        <dsp:cNvSpPr/>
      </dsp:nvSpPr>
      <dsp:spPr>
        <a:xfrm>
          <a:off x="1222558" y="1370173"/>
          <a:ext cx="7398836" cy="1333018"/>
        </a:xfrm>
        <a:prstGeom prst="rect">
          <a:avLst/>
        </a:prstGeom>
        <a:solidFill>
          <a:srgbClr val="41B2D3"/>
        </a:soli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16617" tIns="139700" rIns="139700" bIns="139700" numCol="1" spcCol="1270" anchor="ctr" anchorCtr="0">
          <a:noAutofit/>
        </a:bodyPr>
        <a:lstStyle/>
        <a:p>
          <a:pPr lvl="0" algn="l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500" kern="1200" dirty="0" smtClean="0"/>
            <a:t>系统、平台、服务</a:t>
          </a:r>
        </a:p>
      </dsp:txBody>
      <dsp:txXfrm>
        <a:off x="1222558" y="1370173"/>
        <a:ext cx="7398836" cy="1333018"/>
      </dsp:txXfrm>
    </dsp:sp>
    <dsp:sp modelId="{7A847907-252B-814F-B7C5-D942E42CBAC4}">
      <dsp:nvSpPr>
        <dsp:cNvPr id="0" name=""/>
        <dsp:cNvSpPr/>
      </dsp:nvSpPr>
      <dsp:spPr>
        <a:xfrm>
          <a:off x="0" y="814124"/>
          <a:ext cx="2445116" cy="2445116"/>
        </a:xfrm>
        <a:prstGeom prst="ellipse">
          <a:avLst/>
        </a:prstGeom>
        <a:solidFill>
          <a:srgbClr val="EE7F26"/>
        </a:solidFill>
        <a:ln w="25400" cap="flat" cmpd="sng" algn="ctr">
          <a:solidFill>
            <a:srgbClr val="41B2D3"/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3" name="Shape 43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234001812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2634737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844201">
              <a:lnSpc>
                <a:spcPct val="100000"/>
              </a:lnSpc>
              <a:defRPr sz="1800"/>
            </a:pPr>
            <a:endParaRPr sz="11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79798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844201">
              <a:lnSpc>
                <a:spcPct val="100000"/>
              </a:lnSpc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引入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Admin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调度系统的引擎架构看起来已经非常完善，但是在一些场景下仍然有问题，例如</a:t>
            </a:r>
            <a:r>
              <a:rPr lang="zh-CN" altLang="en-US" sz="1100" baseline="0" dirty="0" smtClean="0">
                <a:latin typeface="Calibri"/>
                <a:ea typeface="Calibri"/>
                <a:cs typeface="Calibri"/>
                <a:sym typeface="Calibri"/>
              </a:rPr>
              <a:t>双十一当天，流量暴增，可能是平常流量的</a:t>
            </a:r>
            <a:r>
              <a:rPr lang="en-US" altLang="zh-CN" sz="1100" baseline="0" dirty="0" smtClean="0">
                <a:latin typeface="Calibri"/>
                <a:ea typeface="Calibri"/>
                <a:cs typeface="Calibri"/>
                <a:sym typeface="Calibri"/>
              </a:rPr>
              <a:t>5-10</a:t>
            </a:r>
            <a:r>
              <a:rPr lang="zh-CN" altLang="en-US" sz="1100" baseline="0" dirty="0" smtClean="0">
                <a:latin typeface="Calibri"/>
                <a:ea typeface="Calibri"/>
                <a:cs typeface="Calibri"/>
                <a:sym typeface="Calibri"/>
              </a:rPr>
              <a:t>倍，更恐怖的时秒杀，几秒钟之内，业务流量可能暴增至百倍以上。因此引入下面两个问题：</a:t>
            </a:r>
            <a:endParaRPr lang="en-US" altLang="zh-CN" sz="1100" baseline="0" dirty="0" smtClean="0">
              <a:latin typeface="Calibri"/>
              <a:ea typeface="Calibri"/>
              <a:cs typeface="Calibri"/>
              <a:sym typeface="Calibri"/>
            </a:endParaRPr>
          </a:p>
          <a:p>
            <a:pPr lvl="0" defTabSz="844201">
              <a:lnSpc>
                <a:spcPct val="100000"/>
              </a:lnSpc>
              <a:defRPr sz="1800"/>
            </a:pPr>
            <a:r>
              <a:rPr lang="zh-CN" altLang="zh-CN" sz="1100" baseline="0" dirty="0" smtClean="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altLang="zh-CN" sz="1100" baseline="0" dirty="0" smtClean="0"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zh-CN" altLang="en-US" sz="1100" baseline="0" dirty="0" smtClean="0">
                <a:latin typeface="Calibri"/>
                <a:ea typeface="Calibri"/>
                <a:cs typeface="Calibri"/>
                <a:sym typeface="Calibri"/>
              </a:rPr>
              <a:t> 资源问题；</a:t>
            </a:r>
            <a:r>
              <a:rPr lang="en-US" altLang="zh-CN" sz="1100" baseline="0" dirty="0" smtClean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zh-CN" altLang="en-US" sz="1100" baseline="0" dirty="0" smtClean="0">
                <a:latin typeface="Calibri"/>
                <a:ea typeface="Calibri"/>
                <a:cs typeface="Calibri"/>
                <a:sym typeface="Calibri"/>
              </a:rPr>
              <a:t>. 运维效率问题</a:t>
            </a:r>
            <a:endParaRPr lang="en-US" altLang="zh-CN" sz="1100" baseline="0" dirty="0" smtClean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79798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为了解决上述两个问题，</a:t>
            </a:r>
            <a:r>
              <a:rPr kumimoji="1" lang="en-US" altLang="zh-CN" dirty="0" smtClean="0"/>
              <a:t>2013</a:t>
            </a:r>
            <a:r>
              <a:rPr kumimoji="1" lang="zh-CN" altLang="en-US" dirty="0" smtClean="0"/>
              <a:t>年开始，我们继续优化引擎架构，实现了资源管理系统：</a:t>
            </a:r>
            <a:r>
              <a:rPr kumimoji="1" lang="en-US" altLang="zh-CN" dirty="0" smtClean="0"/>
              <a:t>Hippo</a:t>
            </a:r>
            <a:r>
              <a:rPr kumimoji="1" lang="zh-CN" altLang="en-US" dirty="0" smtClean="0"/>
              <a:t>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一个机房部署一套</a:t>
            </a:r>
            <a:r>
              <a:rPr kumimoji="1" lang="en-US" altLang="zh-CN" dirty="0" smtClean="0"/>
              <a:t>Hippo</a:t>
            </a:r>
            <a:r>
              <a:rPr kumimoji="1" lang="zh-CN" altLang="en-US" dirty="0" smtClean="0"/>
              <a:t>，不同业务的</a:t>
            </a:r>
            <a:r>
              <a:rPr kumimoji="1" lang="en-US" altLang="zh-CN" dirty="0" smtClean="0"/>
              <a:t>cluster</a:t>
            </a:r>
            <a:r>
              <a:rPr kumimoji="1" lang="zh-CN" altLang="en-US" dirty="0" smtClean="0"/>
              <a:t>不再各自为政，机器资源统一由</a:t>
            </a:r>
            <a:r>
              <a:rPr kumimoji="1" lang="en-US" altLang="zh-CN" dirty="0" smtClean="0"/>
              <a:t>Hippo</a:t>
            </a:r>
            <a:r>
              <a:rPr kumimoji="1" lang="zh-CN" altLang="en-US" dirty="0" smtClean="0"/>
              <a:t>管理调度，</a:t>
            </a:r>
            <a:r>
              <a:rPr kumimoji="1" lang="en-US" altLang="zh-CN" dirty="0" smtClean="0"/>
              <a:t>Admin</a:t>
            </a:r>
            <a:r>
              <a:rPr kumimoji="1" lang="zh-CN" altLang="en-US" dirty="0" smtClean="0"/>
              <a:t>成为</a:t>
            </a:r>
            <a:r>
              <a:rPr kumimoji="1" lang="en-US" altLang="zh-CN" dirty="0" smtClean="0"/>
              <a:t>Hippo</a:t>
            </a:r>
            <a:r>
              <a:rPr kumimoji="1" lang="zh-CN" altLang="en-US" dirty="0" smtClean="0"/>
              <a:t>的应用层调度器，行为发生一些变化，后面会具体讲到。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有了</a:t>
            </a:r>
            <a:r>
              <a:rPr kumimoji="1" lang="en-US" altLang="zh-CN" dirty="0" smtClean="0"/>
              <a:t>Hippo</a:t>
            </a:r>
            <a:r>
              <a:rPr kumimoji="1" lang="zh-CN" altLang="en-US" dirty="0" smtClean="0"/>
              <a:t>后，解决了上文提到的资源和运维问题：</a:t>
            </a:r>
            <a:endParaRPr kumimoji="1" lang="en-US" altLang="zh-CN" dirty="0" smtClean="0"/>
          </a:p>
          <a:p>
            <a:pPr lvl="0">
              <a:defRPr sz="1800"/>
            </a:pPr>
            <a:r>
              <a:rPr lang="en-US" altLang="zh-CN" sz="2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1.</a:t>
            </a:r>
            <a:r>
              <a:rPr lang="zh-CN" altLang="en-US" sz="2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自动分发部署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依赖数据、</a:t>
            </a:r>
            <a:r>
              <a:rPr lang="en-US" altLang="zh-CN" sz="1400" dirty="0" err="1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Binary</a:t>
            </a:r>
            <a:r>
              <a:rPr lang="en-US" altLang="en-US" sz="1400" dirty="0" err="1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分发部署</a:t>
            </a:r>
            <a:endParaRPr lang="en-US" altLang="zh-CN" sz="1400" dirty="0" smtClean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8" indent="0">
              <a:lnSpc>
                <a:spcPct val="150000"/>
              </a:lnSpc>
              <a:buClr>
                <a:srgbClr val="FFFFFF"/>
              </a:buClr>
              <a:buSzPct val="100000"/>
              <a:defRPr sz="1800"/>
            </a:pPr>
            <a:r>
              <a:rPr lang="en-US" altLang="zh-CN" sz="2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2.</a:t>
            </a:r>
            <a:r>
              <a:rPr lang="zh-CN" altLang="en-US" sz="2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集群间资源复用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en-US" sz="1400" dirty="0" err="1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共用Buffer机、机器分配、资源迁移</a:t>
            </a:r>
            <a:endParaRPr lang="en-US" altLang="zh-CN" sz="2400" dirty="0" smtClean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8" indent="0">
              <a:lnSpc>
                <a:spcPct val="150000"/>
              </a:lnSpc>
              <a:buClr>
                <a:srgbClr val="FFFFFF"/>
              </a:buClr>
              <a:buSzPct val="100000"/>
              <a:defRPr sz="1800"/>
            </a:pPr>
            <a:r>
              <a:rPr lang="en-US" altLang="zh-CN" sz="2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3.</a:t>
            </a:r>
            <a:r>
              <a:rPr lang="zh-CN" altLang="en-US" sz="2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 提升资源利用率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低谷复用</a:t>
            </a:r>
            <a:r>
              <a:rPr lang="en-US" altLang="zh-CN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(</a:t>
            </a:r>
            <a:r>
              <a:rPr lang="zh-CN" altLang="en-US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跑测试算法任务</a:t>
            </a:r>
            <a:r>
              <a:rPr lang="en-US" altLang="zh-CN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)</a:t>
            </a:r>
            <a:r>
              <a:rPr lang="zh-CN" altLang="en-US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、不同服务间复用、在线离线复用</a:t>
            </a:r>
          </a:p>
          <a:p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8579504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采用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Master-Slave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和两层调度架构：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第一层：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Master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：资源管理和调度器管理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Slave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Manager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：负责所有机器的管理，收集维护各节点资源信息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App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Master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Manager: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负责所有应用调度器的管理和调度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Resource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Manager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：以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Slot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为基本调度单位，管理和分配所有资源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Scheduler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：调度器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第二层：应用调度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(AM,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App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Master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）：使用默认调度器或应用定制调度器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Slave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：管理某一台具体物理机，负责：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zh-CN" altLang="zh-CN" sz="1100" dirty="0" smtClean="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 节点资源收集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zh-CN" altLang="zh-CN" sz="1100" dirty="0" smtClean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. 部署、安装和监控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zh-CN" altLang="zh-CN" sz="1100" dirty="0" smtClean="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 分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Slot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维护资源，支持多一个用复用物理机，保证完整性和独立性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zh-CN" altLang="zh-CN" sz="1100" dirty="0" smtClean="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AM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：应用层调度管理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endParaRPr lang="en-US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Slot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：代表一组资源组合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普通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Slot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：应用使用；系统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Slot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：内置服务组件使用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,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例如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DP2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、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Amon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等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endParaRPr lang="en-US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lvl="0" defTabSz="844201">
              <a:lnSpc>
                <a:spcPct val="100000"/>
              </a:lnSpc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为什么造轮子？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lvl="0" defTabSz="844201">
              <a:lnSpc>
                <a:spcPct val="100000"/>
              </a:lnSpc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在线系统调度的要求：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高可用性：适可保证完整性，不能在不保证服务完整性情况下回收机器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资源分配的稳定性：服务迁移成本高，调度稳定，不到万不得已不迁移服务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快速安装部署：依赖的数据很大，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Binary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包、分词词典、索引数据等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Mesos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：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资源强制回收，异常情况下影响服务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Binary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包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依赖数据集中式拉取，多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replica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效率差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endParaRPr sz="11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797980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7459794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和非</a:t>
            </a:r>
            <a:r>
              <a:rPr kumimoji="1" lang="en-US" altLang="zh-CN" dirty="0" smtClean="0"/>
              <a:t>Hippo</a:t>
            </a:r>
            <a:r>
              <a:rPr kumimoji="1" lang="zh-CN" altLang="en-US" dirty="0" smtClean="0"/>
              <a:t>管理区别：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资源申请代替</a:t>
            </a:r>
            <a:r>
              <a:rPr kumimoji="1" lang="en-US" altLang="zh-CN" dirty="0" smtClean="0"/>
              <a:t>buffer</a:t>
            </a:r>
            <a:r>
              <a:rPr kumimoji="1" lang="zh-CN" altLang="en-US" dirty="0" smtClean="0"/>
              <a:t>机器列表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无需提前部署</a:t>
            </a:r>
            <a:r>
              <a:rPr kumimoji="1" lang="en-US" altLang="zh-CN" dirty="0" smtClean="0"/>
              <a:t>Binary</a:t>
            </a:r>
            <a:r>
              <a:rPr kumimoji="1" lang="zh-CN" altLang="en-US" dirty="0" smtClean="0"/>
              <a:t>包和依赖数据，自动</a:t>
            </a:r>
            <a:r>
              <a:rPr kumimoji="1" lang="en-US" altLang="zh-CN" dirty="0" smtClean="0"/>
              <a:t>DP2</a:t>
            </a:r>
            <a:r>
              <a:rPr kumimoji="1" lang="zh-CN" altLang="en-US" dirty="0" smtClean="0"/>
              <a:t>分发和</a:t>
            </a:r>
            <a:r>
              <a:rPr kumimoji="1" lang="en-US" altLang="zh-CN" dirty="0" smtClean="0"/>
              <a:t>AInst2</a:t>
            </a:r>
            <a:r>
              <a:rPr kumimoji="1" lang="zh-CN" altLang="en-US" dirty="0" smtClean="0"/>
              <a:t>安装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7870532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系统演进到现在，</a:t>
            </a:r>
            <a:r>
              <a:rPr kumimoji="1" lang="zh-CN" altLang="en-US" dirty="0" smtClean="0"/>
              <a:t>已经比较</a:t>
            </a:r>
            <a:r>
              <a:rPr kumimoji="1" lang="zh-CN" altLang="en-US" dirty="0" smtClean="0"/>
              <a:t>完善</a:t>
            </a:r>
            <a:r>
              <a:rPr kumimoji="1" lang="zh-CN" altLang="en-US" dirty="0" smtClean="0"/>
              <a:t>了</a:t>
            </a:r>
            <a:r>
              <a:rPr kumimoji="1" lang="zh-CN" altLang="en-US" dirty="0" smtClean="0"/>
              <a:t>，那业务是不是一定能支持好？未必</a:t>
            </a:r>
            <a:endParaRPr kumimoji="1" lang="en-US" altLang="zh-CN" dirty="0" smtClean="0"/>
          </a:p>
          <a:p>
            <a:r>
              <a:rPr kumimoji="1" lang="zh-CN" altLang="en-US" dirty="0" smtClean="0"/>
              <a:t>接下来讲第二个问题：从系统，到平台，到服务的演变过程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49169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业务功能需求多样化：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不同的搜索业务，需求千差万别，例如商品搜索和全网搜索相比，其功能要多得多，导航式搜索，分组和聚合，</a:t>
            </a:r>
            <a:r>
              <a:rPr kumimoji="1" lang="en-US" altLang="zh-CN" dirty="0" smtClean="0"/>
              <a:t>SKU</a:t>
            </a:r>
            <a:r>
              <a:rPr kumimoji="1" lang="zh-CN" altLang="en-US" dirty="0" smtClean="0"/>
              <a:t>搜索等等，这就要求系统必须满足所有功能需求，但这不现实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搜索结果排序千差万别：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还是以全网搜索和商品搜索为例，其排序规则是完全不一样的，要求系统有极灵活的排序规则定制能力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业务分属不同部门：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各个业务独立一条线，组织架构问题，很自然导致技术贡献比较困难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981772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业务分属不同部门，都要快速发展，求人不如求己，很自然地，各个业务部门把代码拿过来，改吧改吧上线，就成这样了。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带来的问题：</a:t>
            </a:r>
            <a:endParaRPr kumimoji="1" lang="en-US" altLang="zh-CN" dirty="0" smtClean="0"/>
          </a:p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代码不能复用维护困难</a:t>
            </a:r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系统提升无法共享</a:t>
            </a:r>
            <a:endParaRPr kumimoji="1" lang="en-US" altLang="zh-CN" dirty="0" smtClean="0"/>
          </a:p>
          <a:p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 随着业务熟练增长，整体效率急剧下降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66468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67948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主要介绍两件事情：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阿里巴巴近十来年搜索引擎系统架构的演变历程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r>
              <a:rPr kumimoji="1" lang="zh-CN" altLang="en-US" dirty="0" smtClean="0"/>
              <a:t>介绍阿里搜索引擎技术从系统到平台、到服务的自我进化过程</a:t>
            </a:r>
            <a:endParaRPr kumimoji="1" lang="en-US" altLang="zh-CN" dirty="0" smtClean="0"/>
          </a:p>
          <a:p>
            <a:pPr marL="457200" indent="-457200">
              <a:buAutoNum type="arabicPeriod"/>
            </a:pPr>
            <a:endParaRPr kumimoji="1" lang="en-US" altLang="zh-CN" dirty="0" smtClean="0"/>
          </a:p>
          <a:p>
            <a:pPr marL="0" indent="0">
              <a:buNone/>
            </a:pPr>
            <a:r>
              <a:rPr kumimoji="1" lang="zh-CN" altLang="en-US" dirty="0" smtClean="0"/>
              <a:t>不涉及：</a:t>
            </a:r>
            <a:endParaRPr kumimoji="1" lang="en-US" altLang="zh-CN" dirty="0" smtClean="0"/>
          </a:p>
          <a:p>
            <a:pPr marL="0" indent="0">
              <a:buFont typeface="+mj-lt"/>
              <a:buNone/>
            </a:pPr>
            <a:r>
              <a:rPr kumimoji="1" lang="zh-CN" altLang="en-US" dirty="0" smtClean="0"/>
              <a:t>查询流程技术实现细节、索引压缩和优化、排序算法、离线系统等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874479829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93047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4597947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6199878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优点：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依赖云计算平台虚拟机调度技术解决多租户问题，部署、扩容和资源回收简单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缺点：</a:t>
            </a:r>
            <a:endParaRPr kumimoji="1" lang="en-US" altLang="zh-CN" dirty="0" smtClean="0"/>
          </a:p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资源利用率下降，隔了一层，冷数据的计算资源无法重用</a:t>
            </a:r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长尾索引数据独立，导致整体索引数据膨胀，总体占用更多内存和存储资源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4755653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优点：</a:t>
            </a:r>
            <a:endParaRPr kumimoji="1" lang="en-US" altLang="zh-CN" dirty="0" smtClean="0"/>
          </a:p>
          <a:p>
            <a:r>
              <a:rPr kumimoji="1" lang="zh-CN" altLang="en-US" dirty="0" smtClean="0"/>
              <a:t>部署、扩容和资源回收简单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缺点：</a:t>
            </a:r>
            <a:endParaRPr kumimoji="1" lang="en-US" altLang="zh-CN" dirty="0" smtClean="0"/>
          </a:p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冷数据的计算资源也无法重用</a:t>
            </a:r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长尾索引数据独立，导致整体索引数据膨胀，总体占用更多内存和存储资源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930436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根据</a:t>
            </a:r>
            <a:r>
              <a:rPr kumimoji="1" lang="en-US" altLang="zh-CN" dirty="0" smtClean="0"/>
              <a:t>app</a:t>
            </a:r>
            <a:r>
              <a:rPr kumimoji="1" lang="zh-CN" altLang="en-US" dirty="0" smtClean="0"/>
              <a:t>特点（数据量大小和</a:t>
            </a:r>
            <a:r>
              <a:rPr kumimoji="1" lang="en-US" altLang="zh-CN" dirty="0" smtClean="0"/>
              <a:t>PV</a:t>
            </a:r>
            <a:r>
              <a:rPr kumimoji="1" lang="zh-CN" altLang="en-US" dirty="0" smtClean="0"/>
              <a:t>大小）分配到对应的逻辑集群中，最大程度复用资源。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优点：</a:t>
            </a:r>
            <a:endParaRPr kumimoji="1" lang="en-US" altLang="zh-CN" dirty="0" smtClean="0"/>
          </a:p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冷数据的计算资源可以重用</a:t>
            </a:r>
            <a:endParaRPr kumimoji="1" lang="en-US" altLang="zh-CN" dirty="0" smtClean="0"/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长尾索引数据在一起，整体索引数据紧凑，总体内存和存储资源更节省</a:t>
            </a:r>
            <a:endParaRPr kumimoji="1" lang="en-US" altLang="zh-CN" dirty="0" smtClean="0"/>
          </a:p>
          <a:p>
            <a:endParaRPr kumimoji="1" lang="en-US" altLang="zh-CN" dirty="0" smtClean="0"/>
          </a:p>
          <a:p>
            <a:r>
              <a:rPr kumimoji="1" lang="zh-CN" altLang="en-US" dirty="0" smtClean="0"/>
              <a:t>缺点：</a:t>
            </a:r>
            <a:endParaRPr kumimoji="1" lang="en-US" altLang="zh-CN" dirty="0" smtClean="0"/>
          </a:p>
          <a:p>
            <a:r>
              <a:rPr kumimoji="1" lang="zh-CN" altLang="zh-CN" dirty="0" smtClean="0"/>
              <a:t>1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 扩容和资源回收较复杂</a:t>
            </a:r>
            <a:endParaRPr kumimoji="1" lang="en-US" altLang="zh-CN" dirty="0" smtClean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079393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21246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搜索引擎系统的基础数据结构一般都是下面</a:t>
            </a:r>
            <a:r>
              <a:rPr kumimoji="1" lang="en-US" altLang="zh-CN" dirty="0" smtClean="0"/>
              <a:t>3</a:t>
            </a:r>
            <a:r>
              <a:rPr kumimoji="1" lang="zh-CN" altLang="en-US" dirty="0" smtClean="0"/>
              <a:t>种：</a:t>
            </a:r>
            <a:endParaRPr kumimoji="1" lang="en-US" altLang="zh-CN" dirty="0" smtClean="0"/>
          </a:p>
          <a:p>
            <a:r>
              <a:rPr kumimoji="1" lang="zh-CN" altLang="zh-CN" dirty="0" smtClean="0"/>
              <a:t>1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Inverted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index</a:t>
            </a:r>
            <a:r>
              <a:rPr kumimoji="1" lang="zh-CN" altLang="en-US" dirty="0" smtClean="0"/>
              <a:t>（倒排索引）：为了从海量文档中快速找到与查询词匹配的文档，简单直接，将文档包含词的关系颠倒成词包含文档的关系，数据压缩一般采用</a:t>
            </a:r>
            <a:r>
              <a:rPr kumimoji="1" lang="en-US" altLang="zh-CN" dirty="0" err="1" smtClean="0"/>
              <a:t>PForDelta</a:t>
            </a:r>
            <a:r>
              <a:rPr kumimoji="1" lang="zh-CN" altLang="en-US" dirty="0" smtClean="0"/>
              <a:t>、</a:t>
            </a:r>
            <a:r>
              <a:rPr kumimoji="1" lang="en-US" altLang="zh-CN" dirty="0" err="1" smtClean="0"/>
              <a:t>GroupVInt</a:t>
            </a:r>
            <a:r>
              <a:rPr kumimoji="1" lang="zh-CN" altLang="en-US" dirty="0" smtClean="0"/>
              <a:t>等压缩算法</a:t>
            </a:r>
            <a:endParaRPr kumimoji="1" lang="en-US" altLang="zh-CN" dirty="0" smtClean="0"/>
          </a:p>
          <a:p>
            <a:r>
              <a:rPr kumimoji="1" lang="zh-CN" altLang="zh-CN" dirty="0" smtClean="0"/>
              <a:t>2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Attribute</a:t>
            </a:r>
            <a:r>
              <a:rPr kumimoji="1" lang="zh-CN" altLang="en-US" dirty="0" smtClean="0"/>
              <a:t>（属性，也叫</a:t>
            </a:r>
            <a:r>
              <a:rPr kumimoji="1" lang="en-US" altLang="zh-CN" dirty="0" smtClean="0"/>
              <a:t>Field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Data</a:t>
            </a:r>
            <a:r>
              <a:rPr kumimoji="1" lang="zh-CN" altLang="en-US" dirty="0" smtClean="0"/>
              <a:t>）：直接存储每篇文档的属性字段值，例如价格、时间戳、标签等，一般用来做分组、统计等</a:t>
            </a:r>
            <a:endParaRPr kumimoji="1" lang="en-US" altLang="zh-CN" dirty="0" smtClean="0"/>
          </a:p>
          <a:p>
            <a:r>
              <a:rPr kumimoji="1" lang="zh-CN" altLang="zh-CN" dirty="0" smtClean="0"/>
              <a:t>3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Summary(</a:t>
            </a:r>
            <a:r>
              <a:rPr kumimoji="1" lang="zh-CN" altLang="en-US" dirty="0" smtClean="0"/>
              <a:t>摘要，也叫</a:t>
            </a:r>
            <a:r>
              <a:rPr kumimoji="1" lang="en-US" altLang="zh-CN" dirty="0" smtClean="0"/>
              <a:t>Stored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Field)</a:t>
            </a:r>
            <a:r>
              <a:rPr kumimoji="1" lang="zh-CN" altLang="en-US" dirty="0" smtClean="0"/>
              <a:t>：直接存储每篇文档的原始内容，例如标题、正文等，一般用来做摘要飘红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95CC5AA1-3B65-4DD4-8217-9619D1E10220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04105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 defTabSz="844201">
              <a:lnSpc>
                <a:spcPct val="100000"/>
              </a:lnSpc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十几年前，我们搜索引擎系统第一个版本是单机版的，主要由两部分程序组成：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索引构建：对来自数据库或文件的原始数据做分析处理（格式解析、分词等），在内存中构建前文介绍的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中数据结构，内存不够时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flush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至磁盘，形成一个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segment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，索引结束后，将多个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segment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合并成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个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segment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，以提高查询性能。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查询处理：将磁盘中索引数据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load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至内存（一般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mmap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），基于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种数据结构实现各种查询功能和排序逻辑，基于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httpd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提供查询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API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服务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重点提下三个索引构建的流程：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全量索引构建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增量索引构建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实时索引更新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endParaRPr lang="en-US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0" lvl="0" indent="0" defTabSz="844201">
              <a:lnSpc>
                <a:spcPct val="100000"/>
              </a:lnSpc>
              <a:buNone/>
              <a:defRPr sz="1800"/>
            </a:pPr>
            <a:endParaRPr sz="11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79798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单机架构只适用于</a:t>
            </a:r>
            <a:r>
              <a:rPr kumimoji="1" lang="en-US" altLang="zh-CN" dirty="0" smtClean="0"/>
              <a:t>demo</a:t>
            </a:r>
            <a:r>
              <a:rPr kumimoji="1" lang="zh-CN" altLang="en-US" dirty="0" smtClean="0"/>
              <a:t>或者数据量、</a:t>
            </a:r>
            <a:r>
              <a:rPr kumimoji="1" lang="en-US" altLang="zh-CN" dirty="0" smtClean="0"/>
              <a:t>PV</a:t>
            </a:r>
            <a:r>
              <a:rPr kumimoji="1" lang="zh-CN" altLang="en-US" dirty="0" smtClean="0"/>
              <a:t>较小的场景。当数据量和</a:t>
            </a:r>
            <a:r>
              <a:rPr kumimoji="1" lang="en-US" altLang="zh-CN" dirty="0" smtClean="0"/>
              <a:t>PV</a:t>
            </a:r>
            <a:r>
              <a:rPr kumimoji="1" lang="zh-CN" altLang="en-US" dirty="0" smtClean="0"/>
              <a:t>继续增长，很自然地，就演进到了分布式架构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03186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分布式架构将数据分成多列（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shard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）以支持海量数据，将服务节点分多行（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replica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）以支持海量查询：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从上往下看，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Merger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接收查询请求，做查询解析后，发给各个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Searcher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节点，合并查询结构后返回给用户</a:t>
            </a: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同一行的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Searcher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节点（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Shard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）数据各异，组合在一起是一份完整索引，增加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shard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能扩充数据容量；同一列的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Searcher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节点（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Replica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）数据相同，一次查询只需要一个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replica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节点处理查询，增加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replica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可以扩充系统服务能力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从下往上看，全量和增量数据在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Hadoop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Pangu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上通过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Build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Job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构建全量索引，拷贝至各个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Searcher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节点，一般一天做一次全量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多个实时数据源（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Feed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）将数据发送给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Dispatcher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，按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PK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hash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值分发给一个线程处理（数据解析和分词），处理完后发送给对应的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Searcher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节点构建索引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CM(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ClusterMap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记录和监控各个机器节点心跳，心跳停止后自动屏蔽该节点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79798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分布式架构通过增加服务节点支持了海量数据和海量查询，但机器节点的增加，错误随时可能发生，如何快速恢复成为分布式搜索引擎的关键之一</a:t>
            </a:r>
            <a:endParaRPr kumimoji="1" lang="en-US" altLang="zh-CN" dirty="0" smtClean="0"/>
          </a:p>
          <a:p>
            <a:r>
              <a:rPr kumimoji="1" lang="zh-CN" altLang="en-US" dirty="0" smtClean="0"/>
              <a:t>我们将错误分为两类：</a:t>
            </a: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dirty="0" smtClean="0"/>
              <a:t>服务进程挂掉</a:t>
            </a:r>
            <a:endParaRPr kumimoji="1" lang="en-US" altLang="zh-CN" dirty="0" smtClean="0"/>
          </a:p>
          <a:p>
            <a:pPr marL="457200" indent="-457200">
              <a:buFont typeface="+mj-lt"/>
              <a:buAutoNum type="arabicPeriod"/>
            </a:pPr>
            <a:r>
              <a:rPr kumimoji="1" lang="zh-CN" altLang="en-US" dirty="0" smtClean="0"/>
              <a:t>机器挂掉或者索引数据损坏</a:t>
            </a: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83368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当机器数量较少的时候，机器出现故障的概率较小，</a:t>
            </a:r>
            <a:r>
              <a:rPr kumimoji="1" lang="en-US" altLang="zh-CN" dirty="0" smtClean="0"/>
              <a:t>PE</a:t>
            </a:r>
            <a:r>
              <a:rPr kumimoji="1" lang="zh-CN" altLang="en-US" dirty="0" smtClean="0"/>
              <a:t>还是比较轻松的</a:t>
            </a:r>
            <a:endParaRPr kumimoji="1" lang="en-US" altLang="zh-CN" dirty="0" smtClean="0"/>
          </a:p>
          <a:p>
            <a:r>
              <a:rPr kumimoji="1" lang="zh-CN" altLang="zh-CN" dirty="0" smtClean="0"/>
              <a:t>2</a:t>
            </a:r>
            <a:r>
              <a:rPr kumimoji="1" lang="en-US" altLang="zh-CN" dirty="0" smtClean="0"/>
              <a:t>.</a:t>
            </a:r>
            <a:r>
              <a:rPr kumimoji="1" lang="zh-CN" altLang="en-US" dirty="0" smtClean="0"/>
              <a:t> 当机器数量较多时，几乎每天都会出现机器故障，换机器，部署，装载数据，切换上线，整个流程非常麻烦和耗时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53439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107" name="Shape 107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marL="0" lvl="0" indent="0" defTabSz="844201">
              <a:lnSpc>
                <a:spcPct val="100000"/>
              </a:lnSpc>
              <a:buNone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系统继续进化，引入调度服务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Admin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，部署变得更加简单：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将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Binary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包和依赖数据安装到所有机器节点，配置各角色机器列表，启动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Admin</a:t>
            </a: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Admin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启动各个机器节点对应角色进程（通过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LocalAgent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），建立逻辑拓扑结构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Admin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给各个节点发送调度命令，等待各节点到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available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状态。对于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Searcher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，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DP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执行数据拷贝操作，将数据分发给各个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Searcher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节点，数据传输完成并载后，向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Admin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汇报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Available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状态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从上往下，用户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query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发给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QRS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，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QRS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做查询串解析后，发送给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Proxy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，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Proxy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分发给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Searcher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节点，合并返回结果并返回，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QRS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最终返回查询结果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全量数据在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Hadoop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或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Pangu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上构建索引，并通过数据链式分发系统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DeployExpress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分发到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Searcher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节点，多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Replica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数据拷贝时间接近单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replica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拷贝时间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实时数据源通过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client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工具发送数据到分布式消息队列系统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Swift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中，各个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Searcher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节点拉取自己部分的数据，构建索引，内存索引可以直接查询到</a:t>
            </a:r>
            <a:endParaRPr lang="en-US" altLang="zh-CN" sz="1100" dirty="0" smtClean="0">
              <a:latin typeface="Calibri"/>
              <a:ea typeface="Calibri"/>
              <a:cs typeface="Calibri"/>
              <a:sym typeface="Calibri"/>
            </a:endParaRP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Amon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：基于分布式存储系统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Hadoop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/</a:t>
            </a:r>
            <a:r>
              <a:rPr lang="en-US" altLang="zh-CN" sz="1100" dirty="0" err="1" smtClean="0">
                <a:latin typeface="Calibri"/>
                <a:ea typeface="Calibri"/>
                <a:cs typeface="Calibri"/>
                <a:sym typeface="Calibri"/>
              </a:rPr>
              <a:t>Pangu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)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的集群监控系统，比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Ganglia</a:t>
            </a:r>
            <a:r>
              <a:rPr lang="zh-CN" altLang="en-US" sz="1100" dirty="0" smtClean="0">
                <a:latin typeface="Calibri"/>
                <a:ea typeface="Calibri"/>
                <a:cs typeface="Calibri"/>
                <a:sym typeface="Calibri"/>
              </a:rPr>
              <a:t>更好的查询性能，更细致的</a:t>
            </a:r>
            <a:r>
              <a:rPr lang="en-US" altLang="zh-CN" sz="1100" dirty="0" smtClean="0">
                <a:latin typeface="Calibri"/>
                <a:ea typeface="Calibri"/>
                <a:cs typeface="Calibri"/>
                <a:sym typeface="Calibri"/>
              </a:rPr>
              <a:t>metrics</a:t>
            </a:r>
          </a:p>
          <a:p>
            <a:pPr marL="228600" lvl="0" indent="-228600" defTabSz="844201">
              <a:lnSpc>
                <a:spcPct val="100000"/>
              </a:lnSpc>
              <a:buAutoNum type="arabicPeriod"/>
              <a:defRPr sz="1800"/>
            </a:pPr>
            <a:endParaRPr sz="1100" dirty="0"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67979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7"/>
          <p:cNvSpPr>
            <a:spLocks noGrp="1"/>
          </p:cNvSpPr>
          <p:nvPr>
            <p:ph type="title"/>
          </p:nvPr>
        </p:nvSpPr>
        <p:spPr>
          <a:xfrm>
            <a:off x="251521" y="0"/>
            <a:ext cx="8640961" cy="880601"/>
          </a:xfrm>
          <a:prstGeom prst="rect">
            <a:avLst/>
          </a:prstGeom>
        </p:spPr>
        <p:txBody>
          <a:bodyPr/>
          <a:lstStyle>
            <a:lvl1pPr>
              <a:defRPr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8" name="Shape 8"/>
          <p:cNvSpPr/>
          <p:nvPr/>
        </p:nvSpPr>
        <p:spPr>
          <a:xfrm>
            <a:off x="323530" y="764704"/>
            <a:ext cx="8496946" cy="1"/>
          </a:xfrm>
          <a:prstGeom prst="line">
            <a:avLst/>
          </a:prstGeom>
          <a:ln w="3175">
            <a:solidFill>
              <a:srgbClr val="FFFFFF">
                <a:alpha val="15000"/>
              </a:srgbClr>
            </a:solidFill>
          </a:ln>
        </p:spPr>
        <p:txBody>
          <a:bodyPr lIns="0" tIns="0" rIns="0" bIns="0"/>
          <a:lstStyle/>
          <a:p>
            <a:pPr lvl="0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15" name="Shape 15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正文级别 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正文级别 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正文级别 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正文级别 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正文级别 5</a:t>
            </a:r>
          </a:p>
        </p:txBody>
      </p:sp>
      <p:sp>
        <p:nvSpPr>
          <p:cNvPr id="16" name="Shape 1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/>
          </p:cNvSpPr>
          <p:nvPr>
            <p:ph type="sldNum" sz="quarter" idx="2"/>
          </p:nvPr>
        </p:nvSpPr>
        <p:spPr>
          <a:xfrm>
            <a:off x="20990" y="6346039"/>
            <a:ext cx="2133601" cy="338554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2" name="Shape 22"/>
          <p:cNvSpPr/>
          <p:nvPr/>
        </p:nvSpPr>
        <p:spPr>
          <a:xfrm>
            <a:off x="0" y="6176591"/>
            <a:ext cx="9144000" cy="192023"/>
          </a:xfrm>
          <a:prstGeom prst="rect">
            <a:avLst/>
          </a:prstGeom>
          <a:solidFill>
            <a:srgbClr val="F6750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17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179512" y="740701"/>
            <a:ext cx="8784977" cy="1"/>
          </a:xfrm>
          <a:prstGeom prst="line">
            <a:avLst/>
          </a:prstGeom>
          <a:ln>
            <a:solidFill>
              <a:srgbClr val="FFC000"/>
            </a:solidFill>
          </a:ln>
        </p:spPr>
        <p:txBody>
          <a:bodyPr lIns="0" tIns="0" rIns="0" bIns="0"/>
          <a:lstStyle/>
          <a:p>
            <a:pPr lvl="0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  <p:sp>
        <p:nvSpPr>
          <p:cNvPr id="25" name="Shape 25"/>
          <p:cNvSpPr>
            <a:spLocks noGrp="1"/>
          </p:cNvSpPr>
          <p:nvPr>
            <p:ph type="title"/>
          </p:nvPr>
        </p:nvSpPr>
        <p:spPr>
          <a:xfrm>
            <a:off x="251521" y="0"/>
            <a:ext cx="8229601" cy="795338"/>
          </a:xfrm>
          <a:prstGeom prst="rect">
            <a:avLst/>
          </a:prstGeom>
        </p:spPr>
        <p:txBody>
          <a:bodyPr/>
          <a:lstStyle>
            <a:lvl1pPr>
              <a:defRPr sz="35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500">
                <a:solidFill>
                  <a:srgbClr val="FFFFFF"/>
                </a:solidFill>
              </a:rPr>
              <a:t>标题文本</a:t>
            </a:r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>
            <a:spLocks noGrp="1"/>
          </p:cNvSpPr>
          <p:nvPr>
            <p:ph type="sldNum" sz="quarter" idx="2"/>
          </p:nvPr>
        </p:nvSpPr>
        <p:spPr>
          <a:xfrm>
            <a:off x="20990" y="6346041"/>
            <a:ext cx="2133601" cy="338554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28" name="Shape 28"/>
          <p:cNvSpPr/>
          <p:nvPr/>
        </p:nvSpPr>
        <p:spPr>
          <a:xfrm>
            <a:off x="0" y="6176591"/>
            <a:ext cx="9144000" cy="192023"/>
          </a:xfrm>
          <a:prstGeom prst="rect">
            <a:avLst/>
          </a:prstGeom>
          <a:solidFill>
            <a:srgbClr val="F6750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17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0" name="Shape 30"/>
          <p:cNvSpPr/>
          <p:nvPr/>
        </p:nvSpPr>
        <p:spPr>
          <a:xfrm>
            <a:off x="179512" y="740701"/>
            <a:ext cx="8784977" cy="1"/>
          </a:xfrm>
          <a:prstGeom prst="line">
            <a:avLst/>
          </a:prstGeom>
          <a:ln>
            <a:solidFill>
              <a:srgbClr val="FFC000"/>
            </a:solidFill>
          </a:ln>
        </p:spPr>
        <p:txBody>
          <a:bodyPr lIns="0" tIns="0" rIns="0" bIns="0"/>
          <a:lstStyle/>
          <a:p>
            <a:pPr lvl="0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2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>
            <a:spLocks noGrp="1"/>
          </p:cNvSpPr>
          <p:nvPr>
            <p:ph type="sldNum" sz="quarter" idx="2"/>
          </p:nvPr>
        </p:nvSpPr>
        <p:spPr>
          <a:xfrm>
            <a:off x="20990" y="6346041"/>
            <a:ext cx="2133601" cy="338554"/>
          </a:xfrm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  <p:sp>
        <p:nvSpPr>
          <p:cNvPr id="33" name="Shape 33"/>
          <p:cNvSpPr/>
          <p:nvPr/>
        </p:nvSpPr>
        <p:spPr>
          <a:xfrm>
            <a:off x="0" y="6176591"/>
            <a:ext cx="9144000" cy="192023"/>
          </a:xfrm>
          <a:prstGeom prst="rect">
            <a:avLst/>
          </a:prstGeom>
          <a:solidFill>
            <a:srgbClr val="F6750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>
              <a:defRPr sz="17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35" name="Shape 35"/>
          <p:cNvSpPr/>
          <p:nvPr/>
        </p:nvSpPr>
        <p:spPr>
          <a:xfrm>
            <a:off x="179512" y="740701"/>
            <a:ext cx="8784977" cy="1"/>
          </a:xfrm>
          <a:prstGeom prst="line">
            <a:avLst/>
          </a:prstGeom>
          <a:ln>
            <a:solidFill>
              <a:srgbClr val="FFC000"/>
            </a:solidFill>
          </a:ln>
        </p:spPr>
        <p:txBody>
          <a:bodyPr lIns="0" tIns="0" rIns="0" bIns="0"/>
          <a:lstStyle/>
          <a:p>
            <a:pPr lvl="0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endParaRPr/>
          </a:p>
        </p:txBody>
      </p:sp>
    </p:spTree>
  </p:cSld>
  <p:clrMapOvr>
    <a:masterClrMapping/>
  </p:clrMapOvr>
  <p:transition xmlns:p14="http://schemas.microsoft.com/office/powerpoint/2010/main"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8" Type="http://schemas.openxmlformats.org/officeDocument/2006/relationships/image" Target="../media/image1.jpeg"/><Relationship Id="rId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8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3.png" descr="C:\Users\kehong.liu\AppData\Local\Microsoft\Windows\Temporary Internet Files\Content.Outlook\BRT1G19T\云LOGO.png"/>
          <p:cNvPicPr/>
          <p:nvPr/>
        </p:nvPicPr>
        <p:blipFill>
          <a:blip r:embed="rId9">
            <a:extLst/>
          </a:blip>
          <a:stretch>
            <a:fillRect/>
          </a:stretch>
        </p:blipFill>
        <p:spPr>
          <a:xfrm>
            <a:off x="4716017" y="750304"/>
            <a:ext cx="4870302" cy="5412800"/>
          </a:xfrm>
          <a:prstGeom prst="rect">
            <a:avLst/>
          </a:prstGeom>
          <a:ln w="12700">
            <a:miter lim="400000"/>
          </a:ln>
        </p:spPr>
      </p:pic>
      <p:sp>
        <p:nvSpPr>
          <p:cNvPr id="3" name="Shape 3"/>
          <p:cNvSpPr>
            <a:spLocks noGrp="1"/>
          </p:cNvSpPr>
          <p:nvPr>
            <p:ph type="title"/>
          </p:nvPr>
        </p:nvSpPr>
        <p:spPr>
          <a:xfrm>
            <a:off x="251521" y="1"/>
            <a:ext cx="7920881" cy="6801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2219" tIns="42219" rIns="42219" bIns="42219" anchor="ctr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1900">
                <a:solidFill>
                  <a:srgbClr val="FFFFFF"/>
                </a:solidFill>
              </a:rPr>
              <a:t>标题文本</a:t>
            </a:r>
          </a:p>
        </p:txBody>
      </p:sp>
      <p:sp>
        <p:nvSpPr>
          <p:cNvPr id="4" name="Shape 4"/>
          <p:cNvSpPr>
            <a:spLocks noGrp="1"/>
          </p:cNvSpPr>
          <p:nvPr>
            <p:ph type="body" idx="1"/>
          </p:nvPr>
        </p:nvSpPr>
        <p:spPr>
          <a:xfrm>
            <a:off x="251521" y="923125"/>
            <a:ext cx="8640960" cy="59348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正文级别 1</a:t>
            </a: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正文级别 2</a:t>
            </a: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正文级别 3</a:t>
            </a: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正文级别 4</a:t>
            </a: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000">
                <a:solidFill>
                  <a:srgbClr val="FFFFFF"/>
                </a:solidFill>
              </a:rPr>
              <a:t>正文级别 5</a:t>
            </a:r>
          </a:p>
        </p:txBody>
      </p:sp>
      <p:sp>
        <p:nvSpPr>
          <p:cNvPr id="5" name="Shape 5"/>
          <p:cNvSpPr>
            <a:spLocks noGrp="1"/>
          </p:cNvSpPr>
          <p:nvPr>
            <p:ph type="sldNum" sz="quarter" idx="2"/>
          </p:nvPr>
        </p:nvSpPr>
        <p:spPr>
          <a:xfrm>
            <a:off x="6553200" y="6617244"/>
            <a:ext cx="2133600" cy="338554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 lvl="0"/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2" r:id="rId3"/>
    <p:sldLayoutId id="2147483654" r:id="rId4"/>
    <p:sldLayoutId id="2147483655" r:id="rId5"/>
    <p:sldLayoutId id="2147483656" r:id="rId6"/>
  </p:sldLayoutIdLst>
  <p:transition xmlns:p14="http://schemas.microsoft.com/office/powerpoint/2010/main" spd="med"/>
  <p:txStyles>
    <p:titleStyle>
      <a:lvl1pPr>
        <a:defRPr sz="1900">
          <a:solidFill>
            <a:srgbClr val="FFFFFF"/>
          </a:solidFill>
          <a:latin typeface="微软雅黑"/>
          <a:ea typeface="微软雅黑"/>
          <a:cs typeface="微软雅黑"/>
          <a:sym typeface="微软雅黑"/>
        </a:defRPr>
      </a:lvl1pPr>
      <a:lvl2pPr>
        <a:defRPr sz="1900">
          <a:solidFill>
            <a:srgbClr val="FFFFFF"/>
          </a:solidFill>
          <a:latin typeface="微软雅黑"/>
          <a:ea typeface="微软雅黑"/>
          <a:cs typeface="微软雅黑"/>
          <a:sym typeface="微软雅黑"/>
        </a:defRPr>
      </a:lvl2pPr>
      <a:lvl3pPr>
        <a:defRPr sz="1900">
          <a:solidFill>
            <a:srgbClr val="FFFFFF"/>
          </a:solidFill>
          <a:latin typeface="微软雅黑"/>
          <a:ea typeface="微软雅黑"/>
          <a:cs typeface="微软雅黑"/>
          <a:sym typeface="微软雅黑"/>
        </a:defRPr>
      </a:lvl3pPr>
      <a:lvl4pPr>
        <a:defRPr sz="1900">
          <a:solidFill>
            <a:srgbClr val="FFFFFF"/>
          </a:solidFill>
          <a:latin typeface="微软雅黑"/>
          <a:ea typeface="微软雅黑"/>
          <a:cs typeface="微软雅黑"/>
          <a:sym typeface="微软雅黑"/>
        </a:defRPr>
      </a:lvl4pPr>
      <a:lvl5pPr>
        <a:defRPr sz="1900">
          <a:solidFill>
            <a:srgbClr val="FFFFFF"/>
          </a:solidFill>
          <a:latin typeface="微软雅黑"/>
          <a:ea typeface="微软雅黑"/>
          <a:cs typeface="微软雅黑"/>
          <a:sym typeface="微软雅黑"/>
        </a:defRPr>
      </a:lvl5pPr>
      <a:lvl6pPr indent="422106">
        <a:defRPr sz="1900">
          <a:solidFill>
            <a:srgbClr val="FFFFFF"/>
          </a:solidFill>
          <a:latin typeface="微软雅黑"/>
          <a:ea typeface="微软雅黑"/>
          <a:cs typeface="微软雅黑"/>
          <a:sym typeface="微软雅黑"/>
        </a:defRPr>
      </a:lvl6pPr>
      <a:lvl7pPr indent="844201">
        <a:defRPr sz="1900">
          <a:solidFill>
            <a:srgbClr val="FFFFFF"/>
          </a:solidFill>
          <a:latin typeface="微软雅黑"/>
          <a:ea typeface="微软雅黑"/>
          <a:cs typeface="微软雅黑"/>
          <a:sym typeface="微软雅黑"/>
        </a:defRPr>
      </a:lvl7pPr>
      <a:lvl8pPr indent="1266303">
        <a:defRPr sz="1900">
          <a:solidFill>
            <a:srgbClr val="FFFFFF"/>
          </a:solidFill>
          <a:latin typeface="微软雅黑"/>
          <a:ea typeface="微软雅黑"/>
          <a:cs typeface="微软雅黑"/>
          <a:sym typeface="微软雅黑"/>
        </a:defRPr>
      </a:lvl8pPr>
      <a:lvl9pPr indent="1688397">
        <a:defRPr sz="1900">
          <a:solidFill>
            <a:srgbClr val="FFFFFF"/>
          </a:solidFill>
          <a:latin typeface="微软雅黑"/>
          <a:ea typeface="微软雅黑"/>
          <a:cs typeface="微软雅黑"/>
          <a:sym typeface="微软雅黑"/>
        </a:defRPr>
      </a:lvl9pPr>
    </p:titleStyle>
    <p:bodyStyle>
      <a:lvl1pPr marL="316575" indent="-316575">
        <a:spcBef>
          <a:spcPts val="700"/>
        </a:spcBef>
        <a:buSzPct val="100000"/>
        <a:buChar char="•"/>
        <a:defRPr sz="3000">
          <a:solidFill>
            <a:srgbClr val="FFFFFF"/>
          </a:solidFill>
          <a:latin typeface="冬青黑体简体中文 W3"/>
          <a:ea typeface="冬青黑体简体中文 W3"/>
          <a:cs typeface="冬青黑体简体中文 W3"/>
          <a:sym typeface="冬青黑体简体中文 W3"/>
        </a:defRPr>
      </a:lvl1pPr>
      <a:lvl2pPr marL="715231" indent="-293127">
        <a:spcBef>
          <a:spcPts val="700"/>
        </a:spcBef>
        <a:buSzPct val="100000"/>
        <a:buChar char="–"/>
        <a:defRPr sz="3000">
          <a:solidFill>
            <a:srgbClr val="FFFFFF"/>
          </a:solidFill>
          <a:latin typeface="冬青黑体简体中文 W3"/>
          <a:ea typeface="冬青黑体简体中文 W3"/>
          <a:cs typeface="冬青黑体简体中文 W3"/>
          <a:sym typeface="冬青黑体简体中文 W3"/>
        </a:defRPr>
      </a:lvl2pPr>
      <a:lvl3pPr marL="1131991" indent="-287788">
        <a:spcBef>
          <a:spcPts val="700"/>
        </a:spcBef>
        <a:buSzPct val="100000"/>
        <a:buChar char="•"/>
        <a:defRPr sz="3000">
          <a:solidFill>
            <a:srgbClr val="FFFFFF"/>
          </a:solidFill>
          <a:latin typeface="冬青黑体简体中文 W3"/>
          <a:ea typeface="冬青黑体简体中文 W3"/>
          <a:cs typeface="冬青黑体简体中文 W3"/>
          <a:sym typeface="冬青黑体简体中文 W3"/>
        </a:defRPr>
      </a:lvl3pPr>
      <a:lvl4pPr marL="1599534" indent="-333228">
        <a:spcBef>
          <a:spcPts val="700"/>
        </a:spcBef>
        <a:buSzPct val="100000"/>
        <a:buChar char="–"/>
        <a:defRPr sz="3000">
          <a:solidFill>
            <a:srgbClr val="FFFFFF"/>
          </a:solidFill>
          <a:latin typeface="冬青黑体简体中文 W3"/>
          <a:ea typeface="冬青黑体简体中文 W3"/>
          <a:cs typeface="冬青黑体简体中文 W3"/>
          <a:sym typeface="冬青黑体简体中文 W3"/>
        </a:defRPr>
      </a:lvl4pPr>
      <a:lvl5pPr marL="2021639" indent="-333229">
        <a:spcBef>
          <a:spcPts val="700"/>
        </a:spcBef>
        <a:buSzPct val="100000"/>
        <a:buChar char="»"/>
        <a:defRPr sz="3000">
          <a:solidFill>
            <a:srgbClr val="FFFFFF"/>
          </a:solidFill>
          <a:latin typeface="冬青黑体简体中文 W3"/>
          <a:ea typeface="冬青黑体简体中文 W3"/>
          <a:cs typeface="冬青黑体简体中文 W3"/>
          <a:sym typeface="冬青黑体简体中文 W3"/>
        </a:defRPr>
      </a:lvl5pPr>
      <a:lvl6pPr marL="2443737" indent="-333229">
        <a:spcBef>
          <a:spcPts val="700"/>
        </a:spcBef>
        <a:buSzPct val="100000"/>
        <a:buChar char="»"/>
        <a:defRPr sz="3000">
          <a:solidFill>
            <a:srgbClr val="FFFFFF"/>
          </a:solidFill>
          <a:latin typeface="冬青黑体简体中文 W3"/>
          <a:ea typeface="冬青黑体简体中文 W3"/>
          <a:cs typeface="冬青黑体简体中文 W3"/>
          <a:sym typeface="冬青黑体简体中文 W3"/>
        </a:defRPr>
      </a:lvl6pPr>
      <a:lvl7pPr marL="2865838" indent="-333229">
        <a:spcBef>
          <a:spcPts val="700"/>
        </a:spcBef>
        <a:buSzPct val="100000"/>
        <a:buChar char="»"/>
        <a:defRPr sz="3000">
          <a:solidFill>
            <a:srgbClr val="FFFFFF"/>
          </a:solidFill>
          <a:latin typeface="冬青黑体简体中文 W3"/>
          <a:ea typeface="冬青黑体简体中文 W3"/>
          <a:cs typeface="冬青黑体简体中文 W3"/>
          <a:sym typeface="冬青黑体简体中文 W3"/>
        </a:defRPr>
      </a:lvl7pPr>
      <a:lvl8pPr marL="3287936" indent="-333228">
        <a:spcBef>
          <a:spcPts val="700"/>
        </a:spcBef>
        <a:buSzPct val="100000"/>
        <a:buChar char="»"/>
        <a:defRPr sz="3000">
          <a:solidFill>
            <a:srgbClr val="FFFFFF"/>
          </a:solidFill>
          <a:latin typeface="冬青黑体简体中文 W3"/>
          <a:ea typeface="冬青黑体简体中文 W3"/>
          <a:cs typeface="冬青黑体简体中文 W3"/>
          <a:sym typeface="冬青黑体简体中文 W3"/>
        </a:defRPr>
      </a:lvl8pPr>
      <a:lvl9pPr marL="3710039" indent="-333228">
        <a:spcBef>
          <a:spcPts val="700"/>
        </a:spcBef>
        <a:buSzPct val="100000"/>
        <a:buChar char="»"/>
        <a:defRPr sz="3000">
          <a:solidFill>
            <a:srgbClr val="FFFFFF"/>
          </a:solidFill>
          <a:latin typeface="冬青黑体简体中文 W3"/>
          <a:ea typeface="冬青黑体简体中文 W3"/>
          <a:cs typeface="冬青黑体简体中文 W3"/>
          <a:sym typeface="冬青黑体简体中文 W3"/>
        </a:defRPr>
      </a:lvl9pPr>
    </p:bodyStyle>
    <p:otherStyle>
      <a:lvl1pPr defTabSz="844201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422106" defTabSz="844201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844201" defTabSz="844201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1266303" defTabSz="844201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688397" defTabSz="844201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indent="2110502" defTabSz="844201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indent="2532603" defTabSz="844201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indent="2954702" defTabSz="844201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indent="3376805" defTabSz="844201">
        <a:defRPr sz="16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39"/>
          <p:cNvSpPr/>
          <p:nvPr/>
        </p:nvSpPr>
        <p:spPr>
          <a:xfrm>
            <a:off x="770801" y="1082253"/>
            <a:ext cx="7628282" cy="42729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45719" rIns="45719">
            <a:spAutoFit/>
          </a:bodyPr>
          <a:lstStyle>
            <a:lvl1pPr>
              <a:defRPr sz="72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 algn="ctr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lang="en-US" sz="4400" dirty="0" smtClean="0">
                <a:solidFill>
                  <a:srgbClr val="FFFFFF"/>
                </a:solidFill>
              </a:rPr>
              <a:t>开放搜索服务：从系统、平台到服务架构演变</a:t>
            </a:r>
          </a:p>
          <a:p>
            <a:pPr lvl="0" algn="ctr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endParaRPr lang="en-US" sz="4400" dirty="0" smtClean="0">
              <a:solidFill>
                <a:srgbClr val="FFFFFF"/>
              </a:solidFill>
            </a:endParaRPr>
          </a:p>
          <a:p>
            <a:pPr lvl="0" algn="ctr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en-US" sz="1800" dirty="0" smtClean="0">
                <a:solidFill>
                  <a:schemeClr val="bg1"/>
                </a:solidFill>
              </a:rPr>
              <a:t>阿里巴巴搜索事业部         </a:t>
            </a:r>
            <a:r>
              <a:rPr lang="zh-CN" altLang="en-US" sz="1800" dirty="0" smtClean="0">
                <a:solidFill>
                  <a:schemeClr val="bg1"/>
                </a:solidFill>
              </a:rPr>
              <a:t>郭瑞杰</a:t>
            </a:r>
            <a:r>
              <a:rPr lang="en-US" altLang="zh-CN" sz="1800" dirty="0" smtClean="0">
                <a:solidFill>
                  <a:schemeClr val="bg1"/>
                </a:solidFill>
              </a:rPr>
              <a:t> (</a:t>
            </a:r>
            <a:r>
              <a:rPr lang="zh-CN" altLang="en-US" sz="1800" dirty="0" smtClean="0">
                <a:solidFill>
                  <a:schemeClr val="bg1"/>
                </a:solidFill>
              </a:rPr>
              <a:t>花名：国泊</a:t>
            </a:r>
            <a:r>
              <a:rPr lang="en-US" altLang="zh-CN" sz="1800" dirty="0" smtClean="0">
                <a:solidFill>
                  <a:schemeClr val="bg1"/>
                </a:solidFill>
              </a:rPr>
              <a:t>)</a:t>
            </a:r>
          </a:p>
          <a:p>
            <a:pPr lvl="0" algn="ctr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endParaRPr lang="en-US" sz="1600" dirty="0" smtClean="0">
              <a:solidFill>
                <a:srgbClr val="FFFFFF"/>
              </a:solidFill>
            </a:endParaRPr>
          </a:p>
          <a:p>
            <a:pPr lvl="0" algn="ctr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lang="en-US" sz="1600" dirty="0" smtClean="0">
                <a:solidFill>
                  <a:srgbClr val="FFFFFF"/>
                </a:solidFill>
              </a:rPr>
              <a:t>2015</a:t>
            </a:r>
            <a:r>
              <a:rPr lang="zh-CN" altLang="en-US" sz="1600" dirty="0" smtClean="0">
                <a:solidFill>
                  <a:srgbClr val="FFFFFF"/>
                </a:solidFill>
              </a:rPr>
              <a:t>年</a:t>
            </a:r>
            <a:r>
              <a:rPr lang="en-US" altLang="zh-CN" sz="1600" dirty="0" smtClean="0">
                <a:solidFill>
                  <a:srgbClr val="FFFFFF"/>
                </a:solidFill>
              </a:rPr>
              <a:t>4</a:t>
            </a:r>
            <a:r>
              <a:rPr lang="zh-CN" altLang="en-US" sz="1600" dirty="0" smtClean="0">
                <a:solidFill>
                  <a:srgbClr val="FFFFFF"/>
                </a:solidFill>
              </a:rPr>
              <a:t>月</a:t>
            </a:r>
            <a:r>
              <a:rPr lang="en-US" altLang="zh-CN" sz="1600" dirty="0" smtClean="0">
                <a:solidFill>
                  <a:srgbClr val="FFFFFF"/>
                </a:solidFill>
              </a:rPr>
              <a:t>24</a:t>
            </a:r>
            <a:r>
              <a:rPr lang="zh-CN" altLang="en-US" sz="1600" dirty="0" smtClean="0">
                <a:solidFill>
                  <a:srgbClr val="FFFFFF"/>
                </a:solidFill>
              </a:rPr>
              <a:t>日</a:t>
            </a:r>
            <a:endParaRPr sz="1600" dirty="0">
              <a:solidFill>
                <a:srgbClr val="FFFFFF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 28"/>
          <p:cNvGrpSpPr/>
          <p:nvPr/>
        </p:nvGrpSpPr>
        <p:grpSpPr>
          <a:xfrm>
            <a:off x="1187923" y="4494215"/>
            <a:ext cx="3035667" cy="449791"/>
            <a:chOff x="843670" y="3626118"/>
            <a:chExt cx="3372963" cy="374826"/>
          </a:xfrm>
        </p:grpSpPr>
        <p:sp>
          <p:nvSpPr>
            <p:cNvPr id="85" name="Shape 220"/>
            <p:cNvSpPr/>
            <p:nvPr/>
          </p:nvSpPr>
          <p:spPr>
            <a:xfrm rot="16200000">
              <a:off x="2344140" y="2128451"/>
              <a:ext cx="372023" cy="3372963"/>
            </a:xfrm>
            <a:prstGeom prst="roundRect">
              <a:avLst>
                <a:gd name="adj" fmla="val 17036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86" name="文本框 85"/>
            <p:cNvSpPr txBox="1"/>
            <p:nvPr/>
          </p:nvSpPr>
          <p:spPr>
            <a:xfrm>
              <a:off x="1820178" y="3626118"/>
              <a:ext cx="1456237" cy="2821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DeployExpress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0" name="Shape 316"/>
          <p:cNvSpPr/>
          <p:nvPr/>
        </p:nvSpPr>
        <p:spPr>
          <a:xfrm>
            <a:off x="739991" y="5207001"/>
            <a:ext cx="3872112" cy="1224856"/>
          </a:xfrm>
          <a:prstGeom prst="roundRect">
            <a:avLst>
              <a:gd name="adj" fmla="val 5211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lvl="0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sldNum" sz="quarter" idx="4294967295"/>
          </p:nvPr>
        </p:nvSpPr>
        <p:spPr>
          <a:xfrm>
            <a:off x="9021128" y="6568440"/>
            <a:ext cx="122873" cy="27736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defRPr sz="900"/>
            </a:lvl1pPr>
          </a:lstStyle>
          <a:p>
            <a:pPr lvl="0">
              <a:defRPr sz="1800"/>
            </a:pPr>
            <a:fld id="{86CB4B4D-7CA3-9044-876B-883B54F8677D}" type="slidenum">
              <a:rPr sz="900"/>
              <a:t>10</a:t>
            </a:fld>
            <a:endParaRPr sz="900"/>
          </a:p>
        </p:txBody>
      </p:sp>
      <p:sp>
        <p:nvSpPr>
          <p:cNvPr id="4" name="Shape 316"/>
          <p:cNvSpPr/>
          <p:nvPr/>
        </p:nvSpPr>
        <p:spPr>
          <a:xfrm>
            <a:off x="4896350" y="5159374"/>
            <a:ext cx="3247518" cy="1291168"/>
          </a:xfrm>
          <a:prstGeom prst="roundRect">
            <a:avLst>
              <a:gd name="adj" fmla="val 5211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lvl="0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6" name="罐形 5"/>
          <p:cNvSpPr/>
          <p:nvPr/>
        </p:nvSpPr>
        <p:spPr>
          <a:xfrm>
            <a:off x="1459425" y="5319991"/>
            <a:ext cx="648000" cy="406080"/>
          </a:xfrm>
          <a:prstGeom prst="can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Shape 220"/>
          <p:cNvSpPr/>
          <p:nvPr/>
        </p:nvSpPr>
        <p:spPr>
          <a:xfrm rot="16200000">
            <a:off x="2738285" y="4607575"/>
            <a:ext cx="446428" cy="3035667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9" name="文本框 8"/>
          <p:cNvSpPr txBox="1"/>
          <p:nvPr/>
        </p:nvSpPr>
        <p:spPr>
          <a:xfrm>
            <a:off x="2322522" y="5914705"/>
            <a:ext cx="1446468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Offline</a:t>
            </a: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Build Job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40000" y="5190147"/>
            <a:ext cx="777076" cy="738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 smtClean="0">
                <a:solidFill>
                  <a:srgbClr val="000000"/>
                </a:solidFill>
              </a:rPr>
              <a:t>全量</a:t>
            </a:r>
            <a:endParaRPr lang="en-US" altLang="zh-CN" sz="1400" dirty="0" smtClean="0">
              <a:solidFill>
                <a:srgbClr val="000000"/>
              </a:solidFill>
            </a:endParaRPr>
          </a:p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zh-CN" sz="1400" dirty="0" smtClean="0">
                <a:solidFill>
                  <a:srgbClr val="000000"/>
                </a:solidFill>
              </a:rPr>
              <a:t>(</a:t>
            </a:r>
            <a:r>
              <a:rPr kumimoji="0" lang="en-US" altLang="zh-CN" sz="1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Hadoop</a:t>
            </a: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)</a:t>
            </a:r>
            <a:endParaRPr lang="en-US" altLang="en-US" sz="1400" dirty="0" smtClean="0">
              <a:solidFill>
                <a:srgbClr val="000000"/>
              </a:solidFill>
            </a:endParaRPr>
          </a:p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kumimoji="0" lang="en-US" altLang="zh-CN" sz="1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Pangu</a:t>
            </a: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)</a:t>
            </a:r>
            <a:endParaRPr kumimoji="0" lang="zh-CN" alt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罐形 23"/>
          <p:cNvSpPr/>
          <p:nvPr/>
        </p:nvSpPr>
        <p:spPr>
          <a:xfrm>
            <a:off x="2243130" y="5318144"/>
            <a:ext cx="648000" cy="406080"/>
          </a:xfrm>
          <a:prstGeom prst="can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罐形 24"/>
          <p:cNvSpPr/>
          <p:nvPr/>
        </p:nvSpPr>
        <p:spPr>
          <a:xfrm>
            <a:off x="3028222" y="5318143"/>
            <a:ext cx="648000" cy="406080"/>
          </a:xfrm>
          <a:prstGeom prst="can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罐形 25"/>
          <p:cNvSpPr/>
          <p:nvPr/>
        </p:nvSpPr>
        <p:spPr>
          <a:xfrm>
            <a:off x="3836403" y="5302750"/>
            <a:ext cx="648000" cy="406080"/>
          </a:xfrm>
          <a:prstGeom prst="can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894980" y="5185414"/>
            <a:ext cx="810476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 smtClean="0">
                <a:solidFill>
                  <a:srgbClr val="000000"/>
                </a:solidFill>
              </a:rPr>
              <a:t>实时更新</a:t>
            </a:r>
            <a:endParaRPr lang="en-US" altLang="zh-CN" sz="1400" dirty="0" smtClean="0">
              <a:solidFill>
                <a:srgbClr val="000000"/>
              </a:solidFill>
            </a:endParaRPr>
          </a:p>
        </p:txBody>
      </p:sp>
      <p:sp>
        <p:nvSpPr>
          <p:cNvPr id="28" name="矩形 27"/>
          <p:cNvSpPr>
            <a:spLocks/>
          </p:cNvSpPr>
          <p:nvPr/>
        </p:nvSpPr>
        <p:spPr>
          <a:xfrm>
            <a:off x="904875" y="2414275"/>
            <a:ext cx="7155649" cy="1872000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 w="19050" cap="flat">
            <a:noFill/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Shape 706"/>
          <p:cNvSpPr/>
          <p:nvPr/>
        </p:nvSpPr>
        <p:spPr>
          <a:xfrm>
            <a:off x="1253750" y="2524998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1" name="Shape 706"/>
          <p:cNvSpPr/>
          <p:nvPr/>
        </p:nvSpPr>
        <p:spPr>
          <a:xfrm>
            <a:off x="1265654" y="3096506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2" name="Shape 706"/>
          <p:cNvSpPr/>
          <p:nvPr/>
        </p:nvSpPr>
        <p:spPr>
          <a:xfrm>
            <a:off x="1265655" y="3667681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4" name="Shape 706"/>
          <p:cNvSpPr/>
          <p:nvPr/>
        </p:nvSpPr>
        <p:spPr>
          <a:xfrm>
            <a:off x="2593450" y="2549128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5" name="Shape 706"/>
          <p:cNvSpPr/>
          <p:nvPr/>
        </p:nvSpPr>
        <p:spPr>
          <a:xfrm>
            <a:off x="2605354" y="3120637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6" name="Shape 706"/>
          <p:cNvSpPr/>
          <p:nvPr/>
        </p:nvSpPr>
        <p:spPr>
          <a:xfrm>
            <a:off x="2605355" y="3667681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8" name="Shape 706"/>
          <p:cNvSpPr/>
          <p:nvPr/>
        </p:nvSpPr>
        <p:spPr>
          <a:xfrm>
            <a:off x="4010287" y="2549128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9" name="Shape 706"/>
          <p:cNvSpPr/>
          <p:nvPr/>
        </p:nvSpPr>
        <p:spPr>
          <a:xfrm>
            <a:off x="4022191" y="3104762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0" name="Shape 706"/>
          <p:cNvSpPr/>
          <p:nvPr/>
        </p:nvSpPr>
        <p:spPr>
          <a:xfrm>
            <a:off x="4022192" y="3667681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2" name="Shape 706"/>
          <p:cNvSpPr/>
          <p:nvPr/>
        </p:nvSpPr>
        <p:spPr>
          <a:xfrm>
            <a:off x="5415229" y="2565002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3" name="Shape 706"/>
          <p:cNvSpPr/>
          <p:nvPr/>
        </p:nvSpPr>
        <p:spPr>
          <a:xfrm>
            <a:off x="5427134" y="3136510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4" name="Shape 706"/>
          <p:cNvSpPr/>
          <p:nvPr/>
        </p:nvSpPr>
        <p:spPr>
          <a:xfrm>
            <a:off x="5427135" y="3667681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5" name="矩形 44"/>
          <p:cNvSpPr>
            <a:spLocks/>
          </p:cNvSpPr>
          <p:nvPr/>
        </p:nvSpPr>
        <p:spPr>
          <a:xfrm>
            <a:off x="2000250" y="1174750"/>
            <a:ext cx="4206875" cy="730250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 w="19050" cap="flat">
            <a:noFill/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Shape 689"/>
          <p:cNvSpPr/>
          <p:nvPr/>
        </p:nvSpPr>
        <p:spPr>
          <a:xfrm>
            <a:off x="3600975" y="1365441"/>
            <a:ext cx="1018644" cy="444304"/>
          </a:xfrm>
          <a:prstGeom prst="roundRect">
            <a:avLst>
              <a:gd name="adj" fmla="val 15118"/>
            </a:avLst>
          </a:prstGeom>
          <a:solidFill>
            <a:srgbClr val="A8377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Proxy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7" name="Shape 689"/>
          <p:cNvSpPr/>
          <p:nvPr/>
        </p:nvSpPr>
        <p:spPr>
          <a:xfrm>
            <a:off x="4904948" y="1357822"/>
            <a:ext cx="1018644" cy="444304"/>
          </a:xfrm>
          <a:prstGeom prst="roundRect">
            <a:avLst>
              <a:gd name="adj" fmla="val 15118"/>
            </a:avLst>
          </a:prstGeom>
          <a:solidFill>
            <a:srgbClr val="A8377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Proxy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8" name="Shape 724"/>
          <p:cNvSpPr/>
          <p:nvPr/>
        </p:nvSpPr>
        <p:spPr>
          <a:xfrm>
            <a:off x="8429625" y="158751"/>
            <a:ext cx="690563" cy="4111624"/>
          </a:xfrm>
          <a:prstGeom prst="roundRect">
            <a:avLst>
              <a:gd name="adj" fmla="val 6724"/>
            </a:avLst>
          </a:prstGeom>
          <a:solidFill>
            <a:srgbClr val="007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rgbClr val="FFFFFF"/>
                </a:solidFill>
              </a:rPr>
              <a:t>Admin</a:t>
            </a:r>
            <a:endParaRPr lang="en-US" sz="1200" dirty="0" smtClean="0">
              <a:solidFill>
                <a:srgbClr val="FFFFFF"/>
              </a:solidFill>
            </a:endParaRPr>
          </a:p>
        </p:txBody>
      </p:sp>
      <p:cxnSp>
        <p:nvCxnSpPr>
          <p:cNvPr id="82" name="直线箭头连接符 81"/>
          <p:cNvCxnSpPr>
            <a:stCxn id="45" idx="2"/>
            <a:endCxn id="38" idx="0"/>
          </p:cNvCxnSpPr>
          <p:nvPr/>
        </p:nvCxnSpPr>
        <p:spPr>
          <a:xfrm>
            <a:off x="4103688" y="1905000"/>
            <a:ext cx="402004" cy="644128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8" name="直线箭头连接符 87"/>
          <p:cNvCxnSpPr>
            <a:stCxn id="45" idx="2"/>
          </p:cNvCxnSpPr>
          <p:nvPr/>
        </p:nvCxnSpPr>
        <p:spPr>
          <a:xfrm>
            <a:off x="4103688" y="1905000"/>
            <a:ext cx="1730368" cy="571500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1" name="直线箭头连接符 90"/>
          <p:cNvCxnSpPr>
            <a:stCxn id="45" idx="2"/>
          </p:cNvCxnSpPr>
          <p:nvPr/>
        </p:nvCxnSpPr>
        <p:spPr>
          <a:xfrm>
            <a:off x="4103688" y="1905000"/>
            <a:ext cx="3171024" cy="571500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6" name="直线箭头连接符 105"/>
          <p:cNvCxnSpPr>
            <a:endCxn id="45" idx="3"/>
          </p:cNvCxnSpPr>
          <p:nvPr/>
        </p:nvCxnSpPr>
        <p:spPr>
          <a:xfrm flipH="1">
            <a:off x="6207125" y="1539875"/>
            <a:ext cx="2270125" cy="0"/>
          </a:xfrm>
          <a:prstGeom prst="straightConnector1">
            <a:avLst/>
          </a:prstGeom>
          <a:noFill/>
          <a:ln w="19050" cap="flat">
            <a:solidFill>
              <a:srgbClr val="2270C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1" name="直线箭头连接符 110"/>
          <p:cNvCxnSpPr/>
          <p:nvPr/>
        </p:nvCxnSpPr>
        <p:spPr>
          <a:xfrm flipH="1">
            <a:off x="8096250" y="3286125"/>
            <a:ext cx="357187" cy="1"/>
          </a:xfrm>
          <a:prstGeom prst="straightConnector1">
            <a:avLst/>
          </a:prstGeom>
          <a:noFill/>
          <a:ln w="19050" cap="flat">
            <a:solidFill>
              <a:srgbClr val="2270C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1" name="直线箭头连接符 120"/>
          <p:cNvCxnSpPr/>
          <p:nvPr/>
        </p:nvCxnSpPr>
        <p:spPr>
          <a:xfrm>
            <a:off x="3272286" y="439155"/>
            <a:ext cx="191924" cy="92055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4" name="文本框 123"/>
          <p:cNvSpPr txBox="1"/>
          <p:nvPr/>
        </p:nvSpPr>
        <p:spPr>
          <a:xfrm>
            <a:off x="2666994" y="254004"/>
            <a:ext cx="60529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Query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" name="直线箭头连接符 124"/>
          <p:cNvCxnSpPr/>
          <p:nvPr/>
        </p:nvCxnSpPr>
        <p:spPr>
          <a:xfrm flipV="1">
            <a:off x="2607462" y="6485154"/>
            <a:ext cx="4836" cy="388721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8" name="文本框 127"/>
          <p:cNvSpPr txBox="1"/>
          <p:nvPr/>
        </p:nvSpPr>
        <p:spPr>
          <a:xfrm>
            <a:off x="1693161" y="6499362"/>
            <a:ext cx="913068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chemeClr val="bg1"/>
                </a:solidFill>
              </a:rPr>
              <a:t>全量数据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9" name="直线箭头连接符 128"/>
          <p:cNvCxnSpPr/>
          <p:nvPr/>
        </p:nvCxnSpPr>
        <p:spPr>
          <a:xfrm flipV="1">
            <a:off x="5328286" y="6485154"/>
            <a:ext cx="4836" cy="388721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0" name="文本框 129"/>
          <p:cNvSpPr txBox="1"/>
          <p:nvPr/>
        </p:nvSpPr>
        <p:spPr>
          <a:xfrm>
            <a:off x="4679634" y="6467613"/>
            <a:ext cx="602587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bg1"/>
                </a:solidFill>
              </a:rPr>
              <a:t>Feed1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1" name="直线箭头连接符 130"/>
          <p:cNvCxnSpPr/>
          <p:nvPr/>
        </p:nvCxnSpPr>
        <p:spPr>
          <a:xfrm flipV="1">
            <a:off x="6108383" y="6516904"/>
            <a:ext cx="4836" cy="388721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2" name="文本框 131"/>
          <p:cNvSpPr txBox="1"/>
          <p:nvPr/>
        </p:nvSpPr>
        <p:spPr>
          <a:xfrm>
            <a:off x="5459732" y="6499362"/>
            <a:ext cx="602587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bg1"/>
                </a:solidFill>
              </a:rPr>
              <a:t>Feed2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4" name="直线箭头连接符 133"/>
          <p:cNvCxnSpPr/>
          <p:nvPr/>
        </p:nvCxnSpPr>
        <p:spPr>
          <a:xfrm flipV="1">
            <a:off x="6924200" y="6501028"/>
            <a:ext cx="4836" cy="388721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5" name="文本框 134"/>
          <p:cNvSpPr txBox="1"/>
          <p:nvPr/>
        </p:nvSpPr>
        <p:spPr>
          <a:xfrm>
            <a:off x="6275549" y="6483486"/>
            <a:ext cx="602587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bg1"/>
                </a:solidFill>
              </a:rPr>
              <a:t>Feed3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6" name="直线箭头连接符 135"/>
          <p:cNvCxnSpPr/>
          <p:nvPr/>
        </p:nvCxnSpPr>
        <p:spPr>
          <a:xfrm flipV="1">
            <a:off x="7781450" y="6485153"/>
            <a:ext cx="4836" cy="388721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7" name="文本框 136"/>
          <p:cNvSpPr txBox="1"/>
          <p:nvPr/>
        </p:nvSpPr>
        <p:spPr>
          <a:xfrm>
            <a:off x="7132799" y="6467611"/>
            <a:ext cx="60529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bg1"/>
                </a:solidFill>
              </a:rPr>
              <a:t>Feed4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46" name="组 145"/>
          <p:cNvGrpSpPr/>
          <p:nvPr/>
        </p:nvGrpSpPr>
        <p:grpSpPr>
          <a:xfrm>
            <a:off x="5624146" y="5325484"/>
            <a:ext cx="1507707" cy="1024512"/>
            <a:chOff x="5640503" y="4160094"/>
            <a:chExt cx="1675230" cy="853760"/>
          </a:xfrm>
        </p:grpSpPr>
        <p:sp>
          <p:nvSpPr>
            <p:cNvPr id="10" name="Shape 220"/>
            <p:cNvSpPr/>
            <p:nvPr/>
          </p:nvSpPr>
          <p:spPr>
            <a:xfrm rot="16200000">
              <a:off x="6061399" y="3759520"/>
              <a:ext cx="833438" cy="1675230"/>
            </a:xfrm>
            <a:prstGeom prst="roundRect">
              <a:avLst>
                <a:gd name="adj" fmla="val 17036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6221049" y="4160094"/>
              <a:ext cx="563008" cy="2821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Swift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Shape 220"/>
            <p:cNvSpPr/>
            <p:nvPr/>
          </p:nvSpPr>
          <p:spPr>
            <a:xfrm rot="16200000">
              <a:off x="5722678" y="4553746"/>
              <a:ext cx="372023" cy="3269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807812" y="4538589"/>
              <a:ext cx="251146" cy="2821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P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Shape 220"/>
            <p:cNvSpPr/>
            <p:nvPr/>
          </p:nvSpPr>
          <p:spPr>
            <a:xfrm rot="16200000">
              <a:off x="6099971" y="4560627"/>
              <a:ext cx="372023" cy="3269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6185105" y="4545470"/>
              <a:ext cx="251146" cy="2821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P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Shape 220"/>
            <p:cNvSpPr/>
            <p:nvPr/>
          </p:nvSpPr>
          <p:spPr>
            <a:xfrm rot="16200000">
              <a:off x="6483612" y="4573856"/>
              <a:ext cx="372023" cy="3269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6568746" y="4558699"/>
              <a:ext cx="251146" cy="2821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 smtClean="0">
                  <a:solidFill>
                    <a:srgbClr val="000000"/>
                  </a:solidFill>
                </a:rPr>
                <a:t>P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Shape 220"/>
            <p:cNvSpPr/>
            <p:nvPr/>
          </p:nvSpPr>
          <p:spPr>
            <a:xfrm rot="16200000">
              <a:off x="6854024" y="4573856"/>
              <a:ext cx="372023" cy="3269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6939159" y="4558699"/>
              <a:ext cx="251146" cy="2821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P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3" name="罐形 82"/>
          <p:cNvSpPr/>
          <p:nvPr/>
        </p:nvSpPr>
        <p:spPr>
          <a:xfrm>
            <a:off x="7426383" y="5651681"/>
            <a:ext cx="648000" cy="391478"/>
          </a:xfrm>
          <a:prstGeom prst="can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ctr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DFS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9" name="直线箭头连接符 118"/>
          <p:cNvCxnSpPr>
            <a:stCxn id="10" idx="2"/>
            <a:endCxn id="83" idx="2"/>
          </p:cNvCxnSpPr>
          <p:nvPr/>
        </p:nvCxnSpPr>
        <p:spPr>
          <a:xfrm flipV="1">
            <a:off x="7131854" y="5847420"/>
            <a:ext cx="294529" cy="2514"/>
          </a:xfrm>
          <a:prstGeom prst="straightConnector1">
            <a:avLst/>
          </a:prstGeom>
          <a:noFill/>
          <a:ln w="19050" cap="flat">
            <a:solidFill>
              <a:srgbClr val="2270C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89" name="上箭头 88"/>
          <p:cNvSpPr/>
          <p:nvPr/>
        </p:nvSpPr>
        <p:spPr>
          <a:xfrm>
            <a:off x="6405553" y="4434521"/>
            <a:ext cx="226218" cy="544830"/>
          </a:xfrm>
          <a:prstGeom prst="upArrow">
            <a:avLst/>
          </a:prstGeom>
          <a:solidFill>
            <a:srgbClr val="FFFFFF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16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上箭头 126"/>
          <p:cNvSpPr/>
          <p:nvPr/>
        </p:nvSpPr>
        <p:spPr>
          <a:xfrm>
            <a:off x="2732713" y="4201110"/>
            <a:ext cx="208124" cy="288000"/>
          </a:xfrm>
          <a:prstGeom prst="upArrow">
            <a:avLst/>
          </a:prstGeom>
          <a:solidFill>
            <a:srgbClr val="FFFFFF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16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上箭头 132"/>
          <p:cNvSpPr/>
          <p:nvPr/>
        </p:nvSpPr>
        <p:spPr>
          <a:xfrm>
            <a:off x="2715092" y="4939616"/>
            <a:ext cx="208124" cy="288000"/>
          </a:xfrm>
          <a:prstGeom prst="upArrow">
            <a:avLst/>
          </a:prstGeom>
          <a:solidFill>
            <a:srgbClr val="FFFFFF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en-US" altLang="zh-CN" sz="1600" b="0" i="0" u="none" strike="noStrike" cap="none" spc="0" normalizeH="0" baseline="0" dirty="0" smtClean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Shape 706"/>
          <p:cNvSpPr/>
          <p:nvPr/>
        </p:nvSpPr>
        <p:spPr>
          <a:xfrm>
            <a:off x="6778735" y="2557382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139" name="Shape 706"/>
          <p:cNvSpPr/>
          <p:nvPr/>
        </p:nvSpPr>
        <p:spPr>
          <a:xfrm>
            <a:off x="6790639" y="3128890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147" name="Shape 706"/>
          <p:cNvSpPr/>
          <p:nvPr/>
        </p:nvSpPr>
        <p:spPr>
          <a:xfrm>
            <a:off x="6790640" y="3667681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cxnSp>
        <p:nvCxnSpPr>
          <p:cNvPr id="148" name="直线箭头连接符 147"/>
          <p:cNvCxnSpPr>
            <a:stCxn id="45" idx="2"/>
          </p:cNvCxnSpPr>
          <p:nvPr/>
        </p:nvCxnSpPr>
        <p:spPr>
          <a:xfrm flipH="1">
            <a:off x="2952746" y="1905000"/>
            <a:ext cx="1150942" cy="571500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0" name="直线箭头连接符 159"/>
          <p:cNvCxnSpPr>
            <a:stCxn id="45" idx="2"/>
          </p:cNvCxnSpPr>
          <p:nvPr/>
        </p:nvCxnSpPr>
        <p:spPr>
          <a:xfrm flipH="1">
            <a:off x="1512090" y="1905000"/>
            <a:ext cx="2591598" cy="555626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63" name="矩形 162"/>
          <p:cNvSpPr>
            <a:spLocks/>
          </p:cNvSpPr>
          <p:nvPr/>
        </p:nvSpPr>
        <p:spPr>
          <a:xfrm>
            <a:off x="3524250" y="222251"/>
            <a:ext cx="2571750" cy="762000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 w="19050" cap="flat">
            <a:noFill/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4" name="Shape 689"/>
          <p:cNvSpPr/>
          <p:nvPr/>
        </p:nvSpPr>
        <p:spPr>
          <a:xfrm>
            <a:off x="3595260" y="373574"/>
            <a:ext cx="1018644" cy="444304"/>
          </a:xfrm>
          <a:prstGeom prst="roundRect">
            <a:avLst>
              <a:gd name="adj" fmla="val 15118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QRS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165" name="Shape 689"/>
          <p:cNvSpPr/>
          <p:nvPr/>
        </p:nvSpPr>
        <p:spPr>
          <a:xfrm>
            <a:off x="4899233" y="381830"/>
            <a:ext cx="1018644" cy="444304"/>
          </a:xfrm>
          <a:prstGeom prst="roundRect">
            <a:avLst>
              <a:gd name="adj" fmla="val 15118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QRS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166" name="Shape 689"/>
          <p:cNvSpPr/>
          <p:nvPr/>
        </p:nvSpPr>
        <p:spPr>
          <a:xfrm>
            <a:off x="2273666" y="1357821"/>
            <a:ext cx="1018644" cy="444304"/>
          </a:xfrm>
          <a:prstGeom prst="roundRect">
            <a:avLst>
              <a:gd name="adj" fmla="val 15118"/>
            </a:avLst>
          </a:prstGeom>
          <a:solidFill>
            <a:srgbClr val="A8377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Proxy</a:t>
            </a:r>
            <a:endParaRPr sz="1300" dirty="0">
              <a:solidFill>
                <a:srgbClr val="FFFFFF"/>
              </a:solidFill>
            </a:endParaRPr>
          </a:p>
        </p:txBody>
      </p:sp>
      <p:cxnSp>
        <p:nvCxnSpPr>
          <p:cNvPr id="198" name="直线箭头连接符 197"/>
          <p:cNvCxnSpPr>
            <a:endCxn id="163" idx="3"/>
          </p:cNvCxnSpPr>
          <p:nvPr/>
        </p:nvCxnSpPr>
        <p:spPr>
          <a:xfrm flipH="1">
            <a:off x="6096000" y="587375"/>
            <a:ext cx="2333625" cy="15876"/>
          </a:xfrm>
          <a:prstGeom prst="straightConnector1">
            <a:avLst/>
          </a:prstGeom>
          <a:noFill/>
          <a:ln w="19050" cap="flat">
            <a:solidFill>
              <a:srgbClr val="2270C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1" name="直线箭头连接符 200"/>
          <p:cNvCxnSpPr>
            <a:stCxn id="163" idx="2"/>
          </p:cNvCxnSpPr>
          <p:nvPr/>
        </p:nvCxnSpPr>
        <p:spPr>
          <a:xfrm flipH="1">
            <a:off x="2833683" y="984251"/>
            <a:ext cx="1976442" cy="269875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6" name="直线箭头连接符 205"/>
          <p:cNvCxnSpPr>
            <a:stCxn id="163" idx="2"/>
            <a:endCxn id="46" idx="0"/>
          </p:cNvCxnSpPr>
          <p:nvPr/>
        </p:nvCxnSpPr>
        <p:spPr>
          <a:xfrm flipH="1">
            <a:off x="4110297" y="984251"/>
            <a:ext cx="699828" cy="381190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9" name="直线箭头连接符 208"/>
          <p:cNvCxnSpPr>
            <a:stCxn id="163" idx="2"/>
            <a:endCxn id="47" idx="0"/>
          </p:cNvCxnSpPr>
          <p:nvPr/>
        </p:nvCxnSpPr>
        <p:spPr>
          <a:xfrm>
            <a:off x="4810125" y="984251"/>
            <a:ext cx="604145" cy="373571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14" name="Shape 724"/>
          <p:cNvSpPr/>
          <p:nvPr/>
        </p:nvSpPr>
        <p:spPr>
          <a:xfrm>
            <a:off x="0" y="230506"/>
            <a:ext cx="690563" cy="4111624"/>
          </a:xfrm>
          <a:prstGeom prst="roundRect">
            <a:avLst>
              <a:gd name="adj" fmla="val 6724"/>
            </a:avLst>
          </a:prstGeom>
          <a:solidFill>
            <a:srgbClr val="385E2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err="1" smtClean="0">
                <a:solidFill>
                  <a:srgbClr val="FFFFFF"/>
                </a:solidFill>
              </a:rPr>
              <a:t>AMon</a:t>
            </a:r>
            <a:r>
              <a:rPr lang="zh-CN" altLang="en-US" sz="1400" dirty="0" smtClean="0">
                <a:solidFill>
                  <a:srgbClr val="FFFFFF"/>
                </a:solidFill>
              </a:rPr>
              <a:t>监控</a:t>
            </a:r>
            <a:endParaRPr lang="en-US" sz="1400" dirty="0" smtClean="0">
              <a:solidFill>
                <a:srgbClr val="FFFFFF"/>
              </a:solidFill>
            </a:endParaRPr>
          </a:p>
        </p:txBody>
      </p:sp>
      <p:cxnSp>
        <p:nvCxnSpPr>
          <p:cNvPr id="219" name="直线箭头连接符 218"/>
          <p:cNvCxnSpPr>
            <a:endCxn id="45" idx="1"/>
          </p:cNvCxnSpPr>
          <p:nvPr/>
        </p:nvCxnSpPr>
        <p:spPr>
          <a:xfrm flipV="1">
            <a:off x="690563" y="1539875"/>
            <a:ext cx="1309687" cy="47630"/>
          </a:xfrm>
          <a:prstGeom prst="straightConnector1">
            <a:avLst/>
          </a:prstGeom>
          <a:noFill/>
          <a:ln w="19050" cap="flat">
            <a:solidFill>
              <a:srgbClr val="385E2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4" name="直线箭头连接符 223"/>
          <p:cNvCxnSpPr/>
          <p:nvPr/>
        </p:nvCxnSpPr>
        <p:spPr>
          <a:xfrm>
            <a:off x="702469" y="619125"/>
            <a:ext cx="2774156" cy="31750"/>
          </a:xfrm>
          <a:prstGeom prst="straightConnector1">
            <a:avLst/>
          </a:prstGeom>
          <a:noFill/>
          <a:ln w="19050" cap="flat">
            <a:solidFill>
              <a:srgbClr val="385E2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7" name="直线箭头连接符 226"/>
          <p:cNvCxnSpPr>
            <a:endCxn id="28" idx="1"/>
          </p:cNvCxnSpPr>
          <p:nvPr/>
        </p:nvCxnSpPr>
        <p:spPr>
          <a:xfrm>
            <a:off x="654844" y="2540001"/>
            <a:ext cx="250031" cy="810274"/>
          </a:xfrm>
          <a:prstGeom prst="straightConnector1">
            <a:avLst/>
          </a:prstGeom>
          <a:noFill/>
          <a:ln w="19050" cap="flat">
            <a:solidFill>
              <a:srgbClr val="385E2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1826082608"/>
      </p:ext>
    </p:extLst>
  </p:cSld>
  <p:clrMapOvr>
    <a:masterClrMapping/>
  </p:clrMapOvr>
  <p:transition xmlns:p14="http://schemas.microsoft.com/office/powerpoint/2010/main" spd="med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43"/>
          <p:cNvSpPr/>
          <p:nvPr/>
        </p:nvSpPr>
        <p:spPr>
          <a:xfrm>
            <a:off x="3309417" y="71168"/>
            <a:ext cx="2144175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错误恢复</a:t>
            </a:r>
            <a:endParaRPr sz="4000" dirty="0">
              <a:solidFill>
                <a:srgbClr val="FFFFFF"/>
              </a:solidFill>
            </a:endParaRPr>
          </a:p>
        </p:txBody>
      </p:sp>
      <p:grpSp>
        <p:nvGrpSpPr>
          <p:cNvPr id="148" name="组 147"/>
          <p:cNvGrpSpPr/>
          <p:nvPr/>
        </p:nvGrpSpPr>
        <p:grpSpPr>
          <a:xfrm>
            <a:off x="0" y="1222377"/>
            <a:ext cx="5889625" cy="5508624"/>
            <a:chOff x="0" y="1222377"/>
            <a:chExt cx="5889625" cy="5508624"/>
          </a:xfrm>
        </p:grpSpPr>
        <p:sp>
          <p:nvSpPr>
            <p:cNvPr id="16" name="Shape 316"/>
            <p:cNvSpPr/>
            <p:nvPr/>
          </p:nvSpPr>
          <p:spPr>
            <a:xfrm>
              <a:off x="3595641" y="5620761"/>
              <a:ext cx="2097179" cy="1110240"/>
            </a:xfrm>
            <a:prstGeom prst="roundRect">
              <a:avLst>
                <a:gd name="adj" fmla="val 5211"/>
              </a:avLst>
            </a:prstGeom>
            <a:solidFill>
              <a:srgbClr val="DDDDD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lvl="0">
                <a:defRPr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endParaRPr sz="900"/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3594757" y="5643152"/>
              <a:ext cx="502700" cy="21544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800" dirty="0" smtClean="0">
                  <a:solidFill>
                    <a:srgbClr val="000000"/>
                  </a:solidFill>
                </a:rPr>
                <a:t>实时更新</a:t>
              </a:r>
              <a:endParaRPr lang="en-US" altLang="zh-CN" sz="800" dirty="0" smtClean="0">
                <a:solidFill>
                  <a:srgbClr val="000000"/>
                </a:solidFill>
              </a:endParaRPr>
            </a:p>
          </p:txBody>
        </p:sp>
        <p:sp>
          <p:nvSpPr>
            <p:cNvPr id="25" name="矩形 24"/>
            <p:cNvSpPr>
              <a:spLocks/>
            </p:cNvSpPr>
            <p:nvPr/>
          </p:nvSpPr>
          <p:spPr>
            <a:xfrm>
              <a:off x="603250" y="3127375"/>
              <a:ext cx="4603750" cy="165100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Shape 706"/>
            <p:cNvSpPr/>
            <p:nvPr/>
          </p:nvSpPr>
          <p:spPr>
            <a:xfrm>
              <a:off x="809645" y="3257048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7" name="Shape 706"/>
            <p:cNvSpPr/>
            <p:nvPr/>
          </p:nvSpPr>
          <p:spPr>
            <a:xfrm>
              <a:off x="817333" y="3748472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8" name="Shape 706"/>
            <p:cNvSpPr/>
            <p:nvPr/>
          </p:nvSpPr>
          <p:spPr>
            <a:xfrm>
              <a:off x="817333" y="4239610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9" name="Shape 706"/>
            <p:cNvSpPr/>
            <p:nvPr/>
          </p:nvSpPr>
          <p:spPr>
            <a:xfrm>
              <a:off x="1674795" y="3277797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30" name="Shape 706"/>
            <p:cNvSpPr/>
            <p:nvPr/>
          </p:nvSpPr>
          <p:spPr>
            <a:xfrm>
              <a:off x="1682483" y="3769221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31" name="Shape 706"/>
            <p:cNvSpPr/>
            <p:nvPr/>
          </p:nvSpPr>
          <p:spPr>
            <a:xfrm>
              <a:off x="1682483" y="4239610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32" name="Shape 706"/>
            <p:cNvSpPr/>
            <p:nvPr/>
          </p:nvSpPr>
          <p:spPr>
            <a:xfrm>
              <a:off x="2589759" y="3277797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33" name="Shape 706"/>
            <p:cNvSpPr/>
            <p:nvPr/>
          </p:nvSpPr>
          <p:spPr>
            <a:xfrm>
              <a:off x="2597446" y="3755571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34" name="Shape 706"/>
            <p:cNvSpPr/>
            <p:nvPr/>
          </p:nvSpPr>
          <p:spPr>
            <a:xfrm>
              <a:off x="2597447" y="4239610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35" name="Shape 706"/>
            <p:cNvSpPr/>
            <p:nvPr/>
          </p:nvSpPr>
          <p:spPr>
            <a:xfrm>
              <a:off x="3497041" y="3291446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36" name="Shape 706"/>
            <p:cNvSpPr/>
            <p:nvPr/>
          </p:nvSpPr>
          <p:spPr>
            <a:xfrm>
              <a:off x="3504729" y="3782870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37" name="Shape 706"/>
            <p:cNvSpPr/>
            <p:nvPr/>
          </p:nvSpPr>
          <p:spPr>
            <a:xfrm>
              <a:off x="3504729" y="4239610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38" name="矩形 37"/>
            <p:cNvSpPr>
              <a:spLocks/>
            </p:cNvSpPr>
            <p:nvPr/>
          </p:nvSpPr>
          <p:spPr>
            <a:xfrm>
              <a:off x="1317625" y="2127250"/>
              <a:ext cx="2690806" cy="60324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Shape 689"/>
            <p:cNvSpPr/>
            <p:nvPr/>
          </p:nvSpPr>
          <p:spPr>
            <a:xfrm>
              <a:off x="2325434" y="2259977"/>
              <a:ext cx="657819" cy="382045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Proxy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40" name="Shape 689"/>
            <p:cNvSpPr/>
            <p:nvPr/>
          </p:nvSpPr>
          <p:spPr>
            <a:xfrm>
              <a:off x="3167512" y="2253425"/>
              <a:ext cx="657819" cy="382045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Proxy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41" name="Shape 724"/>
            <p:cNvSpPr/>
            <p:nvPr/>
          </p:nvSpPr>
          <p:spPr>
            <a:xfrm>
              <a:off x="5443674" y="1222377"/>
              <a:ext cx="445951" cy="3535473"/>
            </a:xfrm>
            <a:prstGeom prst="roundRect">
              <a:avLst>
                <a:gd name="adj" fmla="val 6724"/>
              </a:avLst>
            </a:prstGeom>
            <a:solidFill>
              <a:srgbClr val="007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4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700" dirty="0" smtClean="0">
                  <a:solidFill>
                    <a:srgbClr val="FFFFFF"/>
                  </a:solidFill>
                </a:rPr>
                <a:t>Admin</a:t>
              </a:r>
              <a:endParaRPr lang="en-US" sz="700" dirty="0" smtClean="0">
                <a:solidFill>
                  <a:srgbClr val="FFFFFF"/>
                </a:solidFill>
              </a:endParaRPr>
            </a:p>
          </p:txBody>
        </p:sp>
        <p:cxnSp>
          <p:nvCxnSpPr>
            <p:cNvPr id="42" name="直线箭头连接符 41"/>
            <p:cNvCxnSpPr>
              <a:stCxn id="38" idx="2"/>
              <a:endCxn id="32" idx="0"/>
            </p:cNvCxnSpPr>
            <p:nvPr/>
          </p:nvCxnSpPr>
          <p:spPr>
            <a:xfrm>
              <a:off x="2663028" y="2730499"/>
              <a:ext cx="246653" cy="547298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3" name="直线箭头连接符 42"/>
            <p:cNvCxnSpPr>
              <a:stCxn id="38" idx="2"/>
            </p:cNvCxnSpPr>
            <p:nvPr/>
          </p:nvCxnSpPr>
          <p:spPr>
            <a:xfrm>
              <a:off x="2663028" y="2730499"/>
              <a:ext cx="1104482" cy="484847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4" name="直线箭头连接符 43"/>
            <p:cNvCxnSpPr>
              <a:stCxn id="38" idx="2"/>
            </p:cNvCxnSpPr>
            <p:nvPr/>
          </p:nvCxnSpPr>
          <p:spPr>
            <a:xfrm>
              <a:off x="2663028" y="2730499"/>
              <a:ext cx="2034827" cy="484847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5" name="直线箭头连接符 44"/>
            <p:cNvCxnSpPr>
              <a:endCxn id="38" idx="3"/>
            </p:cNvCxnSpPr>
            <p:nvPr/>
          </p:nvCxnSpPr>
          <p:spPr>
            <a:xfrm flipH="1">
              <a:off x="4008431" y="2409970"/>
              <a:ext cx="1466000" cy="18905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6" name="直线箭头连接符 45"/>
            <p:cNvCxnSpPr/>
            <p:nvPr/>
          </p:nvCxnSpPr>
          <p:spPr>
            <a:xfrm flipH="1">
              <a:off x="5228387" y="3911520"/>
              <a:ext cx="230664" cy="1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7" name="直线箭头连接符 46"/>
            <p:cNvCxnSpPr/>
            <p:nvPr/>
          </p:nvCxnSpPr>
          <p:spPr>
            <a:xfrm>
              <a:off x="1970298" y="1463489"/>
              <a:ext cx="123940" cy="79156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grpSp>
          <p:nvGrpSpPr>
            <p:cNvPr id="59" name="组 58"/>
            <p:cNvGrpSpPr/>
            <p:nvPr/>
          </p:nvGrpSpPr>
          <p:grpSpPr>
            <a:xfrm>
              <a:off x="4065637" y="5763595"/>
              <a:ext cx="973645" cy="880950"/>
              <a:chOff x="5640503" y="4160094"/>
              <a:chExt cx="1675230" cy="853760"/>
            </a:xfrm>
          </p:grpSpPr>
          <p:sp>
            <p:nvSpPr>
              <p:cNvPr id="60" name="Shape 220"/>
              <p:cNvSpPr/>
              <p:nvPr/>
            </p:nvSpPr>
            <p:spPr>
              <a:xfrm rot="16200000">
                <a:off x="6061399" y="3759520"/>
                <a:ext cx="833438" cy="1675230"/>
              </a:xfrm>
              <a:prstGeom prst="roundRect">
                <a:avLst>
                  <a:gd name="adj" fmla="val 17036"/>
                </a:avLst>
              </a:prstGeom>
              <a:solidFill>
                <a:srgbClr val="FF8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61" name="文本框 60"/>
              <p:cNvSpPr txBox="1"/>
              <p:nvPr/>
            </p:nvSpPr>
            <p:spPr>
              <a:xfrm>
                <a:off x="6221049" y="4160094"/>
                <a:ext cx="559906" cy="22370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9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Swift</a:t>
                </a:r>
                <a:endParaRPr kumimoji="0" lang="zh-CN" altLang="en-US" sz="9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Shape 220"/>
              <p:cNvSpPr/>
              <p:nvPr/>
            </p:nvSpPr>
            <p:spPr>
              <a:xfrm rot="16200000">
                <a:off x="5722678" y="4553746"/>
                <a:ext cx="372023" cy="3269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63" name="文本框 62"/>
              <p:cNvSpPr txBox="1"/>
              <p:nvPr/>
            </p:nvSpPr>
            <p:spPr>
              <a:xfrm>
                <a:off x="5807812" y="4538589"/>
                <a:ext cx="251146" cy="22370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9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P</a:t>
                </a:r>
                <a:endParaRPr kumimoji="0" lang="zh-CN" altLang="en-US" sz="9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Shape 220"/>
              <p:cNvSpPr/>
              <p:nvPr/>
            </p:nvSpPr>
            <p:spPr>
              <a:xfrm rot="16200000">
                <a:off x="6099971" y="4560627"/>
                <a:ext cx="372023" cy="3269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6185105" y="4545470"/>
                <a:ext cx="251146" cy="22370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9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P</a:t>
                </a:r>
                <a:endParaRPr kumimoji="0" lang="zh-CN" altLang="en-US" sz="9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Shape 220"/>
              <p:cNvSpPr/>
              <p:nvPr/>
            </p:nvSpPr>
            <p:spPr>
              <a:xfrm rot="16200000">
                <a:off x="6483612" y="4573856"/>
                <a:ext cx="372023" cy="3269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67" name="文本框 66"/>
              <p:cNvSpPr txBox="1"/>
              <p:nvPr/>
            </p:nvSpPr>
            <p:spPr>
              <a:xfrm>
                <a:off x="6568747" y="4558699"/>
                <a:ext cx="251146" cy="22370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lang="en-US" altLang="zh-CN" sz="900" dirty="0" smtClean="0">
                    <a:solidFill>
                      <a:srgbClr val="000000"/>
                    </a:solidFill>
                  </a:rPr>
                  <a:t>P</a:t>
                </a:r>
                <a:endParaRPr kumimoji="0" lang="zh-CN" altLang="en-US" sz="9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Calibri"/>
                </a:endParaRPr>
              </a:p>
            </p:txBody>
          </p:sp>
          <p:sp>
            <p:nvSpPr>
              <p:cNvPr id="68" name="Shape 220"/>
              <p:cNvSpPr/>
              <p:nvPr/>
            </p:nvSpPr>
            <p:spPr>
              <a:xfrm rot="16200000">
                <a:off x="6854024" y="4573856"/>
                <a:ext cx="372023" cy="3269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6939159" y="4558699"/>
                <a:ext cx="251146" cy="22370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9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P</a:t>
                </a:r>
                <a:endParaRPr kumimoji="0" lang="zh-CN" altLang="en-US" sz="9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0" name="罐形 69"/>
            <p:cNvSpPr/>
            <p:nvPr/>
          </p:nvSpPr>
          <p:spPr>
            <a:xfrm>
              <a:off x="5229483" y="6102288"/>
              <a:ext cx="418465" cy="220206"/>
            </a:xfrm>
            <a:prstGeom prst="can">
              <a:avLst/>
            </a:prstGeom>
            <a:solidFill>
              <a:srgbClr val="41B2D3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ctr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9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DFS</a:t>
              </a:r>
              <a:endParaRPr kumimoji="0" lang="zh-CN" altLang="en-US" sz="9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cxnSp>
          <p:nvCxnSpPr>
            <p:cNvPr id="71" name="直线箭头连接符 70"/>
            <p:cNvCxnSpPr>
              <a:stCxn id="60" idx="2"/>
              <a:endCxn id="70" idx="2"/>
            </p:cNvCxnSpPr>
            <p:nvPr/>
          </p:nvCxnSpPr>
          <p:spPr>
            <a:xfrm flipV="1">
              <a:off x="5039282" y="6212391"/>
              <a:ext cx="190201" cy="2163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72" name="上箭头 71"/>
            <p:cNvSpPr/>
            <p:nvPr/>
          </p:nvSpPr>
          <p:spPr>
            <a:xfrm>
              <a:off x="4539498" y="4902004"/>
              <a:ext cx="146087" cy="540000"/>
            </a:xfrm>
            <a:prstGeom prst="upArrow">
              <a:avLst/>
            </a:prstGeom>
            <a:solidFill>
              <a:srgbClr val="FFFFFF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altLang="zh-CN" sz="9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9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Shape 706"/>
            <p:cNvSpPr/>
            <p:nvPr/>
          </p:nvSpPr>
          <p:spPr>
            <a:xfrm>
              <a:off x="4377564" y="3284894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77" name="Shape 706"/>
            <p:cNvSpPr/>
            <p:nvPr/>
          </p:nvSpPr>
          <p:spPr>
            <a:xfrm>
              <a:off x="4385251" y="3776318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78" name="Shape 706"/>
            <p:cNvSpPr/>
            <p:nvPr/>
          </p:nvSpPr>
          <p:spPr>
            <a:xfrm>
              <a:off x="4385252" y="4239610"/>
              <a:ext cx="639844" cy="381790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cxnSp>
          <p:nvCxnSpPr>
            <p:cNvPr id="79" name="直线箭头连接符 78"/>
            <p:cNvCxnSpPr>
              <a:stCxn id="38" idx="2"/>
            </p:cNvCxnSpPr>
            <p:nvPr/>
          </p:nvCxnSpPr>
          <p:spPr>
            <a:xfrm flipH="1">
              <a:off x="1906822" y="2730499"/>
              <a:ext cx="756206" cy="484847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0" name="直线箭头连接符 79"/>
            <p:cNvCxnSpPr>
              <a:stCxn id="38" idx="2"/>
            </p:cNvCxnSpPr>
            <p:nvPr/>
          </p:nvCxnSpPr>
          <p:spPr>
            <a:xfrm flipH="1">
              <a:off x="976478" y="2730499"/>
              <a:ext cx="1686550" cy="471198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81" name="矩形 80"/>
            <p:cNvSpPr>
              <a:spLocks/>
            </p:cNvSpPr>
            <p:nvPr/>
          </p:nvSpPr>
          <p:spPr>
            <a:xfrm>
              <a:off x="1746250" y="1317625"/>
              <a:ext cx="1825293" cy="571500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Shape 689"/>
            <p:cNvSpPr/>
            <p:nvPr/>
          </p:nvSpPr>
          <p:spPr>
            <a:xfrm>
              <a:off x="1956618" y="1407097"/>
              <a:ext cx="657819" cy="382045"/>
            </a:xfrm>
            <a:prstGeom prst="roundRect">
              <a:avLst>
                <a:gd name="adj" fmla="val 15118"/>
              </a:avLst>
            </a:prstGeom>
            <a:solidFill>
              <a:srgbClr val="A77AFC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QRS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83" name="Shape 689"/>
            <p:cNvSpPr/>
            <p:nvPr/>
          </p:nvSpPr>
          <p:spPr>
            <a:xfrm>
              <a:off x="2798696" y="1414197"/>
              <a:ext cx="657819" cy="382045"/>
            </a:xfrm>
            <a:prstGeom prst="roundRect">
              <a:avLst>
                <a:gd name="adj" fmla="val 15118"/>
              </a:avLst>
            </a:prstGeom>
            <a:solidFill>
              <a:srgbClr val="A77AFC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QRS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84" name="Shape 689"/>
            <p:cNvSpPr/>
            <p:nvPr/>
          </p:nvSpPr>
          <p:spPr>
            <a:xfrm>
              <a:off x="1468286" y="2253424"/>
              <a:ext cx="657819" cy="382045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Proxy</a:t>
              </a:r>
              <a:endParaRPr sz="800" dirty="0">
                <a:solidFill>
                  <a:srgbClr val="FFFFFF"/>
                </a:solidFill>
              </a:endParaRPr>
            </a:p>
          </p:txBody>
        </p:sp>
        <p:cxnSp>
          <p:nvCxnSpPr>
            <p:cNvPr id="85" name="直线箭头连接符 84"/>
            <p:cNvCxnSpPr>
              <a:endCxn id="81" idx="3"/>
            </p:cNvCxnSpPr>
            <p:nvPr/>
          </p:nvCxnSpPr>
          <p:spPr>
            <a:xfrm flipH="1">
              <a:off x="3571543" y="1600063"/>
              <a:ext cx="1855065" cy="3312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6" name="直线箭头连接符 85"/>
            <p:cNvCxnSpPr>
              <a:stCxn id="81" idx="2"/>
            </p:cNvCxnSpPr>
            <p:nvPr/>
          </p:nvCxnSpPr>
          <p:spPr>
            <a:xfrm flipH="1">
              <a:off x="1464811" y="1889125"/>
              <a:ext cx="1194086" cy="275135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7" name="直线箭头连接符 86"/>
            <p:cNvCxnSpPr>
              <a:stCxn id="81" idx="2"/>
              <a:endCxn id="39" idx="0"/>
            </p:cNvCxnSpPr>
            <p:nvPr/>
          </p:nvCxnSpPr>
          <p:spPr>
            <a:xfrm flipH="1">
              <a:off x="2654344" y="1889125"/>
              <a:ext cx="4553" cy="370852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8" name="直线箭头连接符 87"/>
            <p:cNvCxnSpPr>
              <a:stCxn id="81" idx="2"/>
              <a:endCxn id="40" idx="0"/>
            </p:cNvCxnSpPr>
            <p:nvPr/>
          </p:nvCxnSpPr>
          <p:spPr>
            <a:xfrm>
              <a:off x="2658897" y="1889125"/>
              <a:ext cx="837525" cy="364300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89" name="Shape 724"/>
            <p:cNvSpPr/>
            <p:nvPr/>
          </p:nvSpPr>
          <p:spPr>
            <a:xfrm>
              <a:off x="0" y="1284077"/>
              <a:ext cx="445951" cy="3535473"/>
            </a:xfrm>
            <a:prstGeom prst="roundRect">
              <a:avLst>
                <a:gd name="adj" fmla="val 6724"/>
              </a:avLst>
            </a:prstGeom>
            <a:solidFill>
              <a:srgbClr val="385E2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4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800" dirty="0" err="1" smtClean="0">
                  <a:solidFill>
                    <a:srgbClr val="FFFFFF"/>
                  </a:solidFill>
                </a:rPr>
                <a:t>AMon</a:t>
              </a:r>
              <a:r>
                <a:rPr lang="zh-CN" altLang="en-US" sz="800" dirty="0" smtClean="0">
                  <a:solidFill>
                    <a:srgbClr val="FFFFFF"/>
                  </a:solidFill>
                </a:rPr>
                <a:t>监控</a:t>
              </a:r>
              <a:endParaRPr lang="en-US" sz="800" dirty="0" smtClean="0">
                <a:solidFill>
                  <a:srgbClr val="FFFFFF"/>
                </a:solidFill>
              </a:endParaRPr>
            </a:p>
          </p:txBody>
        </p:sp>
        <p:cxnSp>
          <p:nvCxnSpPr>
            <p:cNvPr id="90" name="直线箭头连接符 89"/>
            <p:cNvCxnSpPr>
              <a:endCxn id="38" idx="1"/>
            </p:cNvCxnSpPr>
            <p:nvPr/>
          </p:nvCxnSpPr>
          <p:spPr>
            <a:xfrm flipV="1">
              <a:off x="445951" y="2428875"/>
              <a:ext cx="871674" cy="22052"/>
            </a:xfrm>
            <a:prstGeom prst="straightConnector1">
              <a:avLst/>
            </a:prstGeom>
            <a:noFill/>
            <a:ln w="19050" cap="flat">
              <a:solidFill>
                <a:srgbClr val="385E2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1" name="直线箭头连接符 90"/>
            <p:cNvCxnSpPr>
              <a:endCxn id="81" idx="1"/>
            </p:cNvCxnSpPr>
            <p:nvPr/>
          </p:nvCxnSpPr>
          <p:spPr>
            <a:xfrm>
              <a:off x="63500" y="1603375"/>
              <a:ext cx="1682750" cy="0"/>
            </a:xfrm>
            <a:prstGeom prst="straightConnector1">
              <a:avLst/>
            </a:prstGeom>
            <a:noFill/>
            <a:ln w="19050" cap="flat">
              <a:solidFill>
                <a:srgbClr val="385E2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2" name="直线箭头连接符 91"/>
            <p:cNvCxnSpPr>
              <a:endCxn id="25" idx="1"/>
            </p:cNvCxnSpPr>
            <p:nvPr/>
          </p:nvCxnSpPr>
          <p:spPr>
            <a:xfrm>
              <a:off x="422884" y="3269948"/>
              <a:ext cx="180366" cy="682927"/>
            </a:xfrm>
            <a:prstGeom prst="straightConnector1">
              <a:avLst/>
            </a:prstGeom>
            <a:noFill/>
            <a:ln w="19050" cap="flat">
              <a:solidFill>
                <a:srgbClr val="385E2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27" name="矩形 126"/>
          <p:cNvSpPr/>
          <p:nvPr/>
        </p:nvSpPr>
        <p:spPr>
          <a:xfrm>
            <a:off x="5953125" y="322466"/>
            <a:ext cx="3143250" cy="4385816"/>
          </a:xfrm>
          <a:prstGeom prst="rect">
            <a:avLst/>
          </a:prstGeom>
          <a:solidFill>
            <a:srgbClr val="41B2D3"/>
          </a:solidFill>
        </p:spPr>
        <p:txBody>
          <a:bodyPr wrap="square">
            <a:spAutoFit/>
          </a:bodyPr>
          <a:lstStyle/>
          <a:p>
            <a:pPr lvl="0">
              <a:defRPr sz="1800"/>
            </a:pPr>
            <a:r>
              <a:rPr lang="en-US" altLang="zh-CN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QRS/Proxy</a:t>
            </a:r>
            <a:r>
              <a:rPr lang="zh-CN" altLang="en-US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进程挂掉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心跳停止，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发现后自动屏蔽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进程自动重启，心跳恢复，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恢复服务</a:t>
            </a:r>
          </a:p>
          <a:p>
            <a:pPr lvl="0">
              <a:defRPr sz="1800"/>
            </a:pPr>
            <a:endParaRPr lang="zh-CN" altLang="en-US" sz="20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en-US" altLang="zh-CN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Searcher</a:t>
            </a:r>
            <a:r>
              <a:rPr lang="zh-CN" altLang="en-US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进程挂掉</a:t>
            </a:r>
            <a:endParaRPr lang="zh-CN" altLang="en-US" sz="12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心跳停止，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发现后自动屏蔽</a:t>
            </a:r>
          </a:p>
          <a:p>
            <a:pPr marL="95250" lvl="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进程自动重启，心跳恢复</a:t>
            </a:r>
          </a:p>
          <a:p>
            <a:pPr marL="95250" lvl="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重新向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Swift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拉取实时更新的文档</a:t>
            </a:r>
          </a:p>
          <a:p>
            <a:pPr marL="95250" lvl="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恢复服务</a:t>
            </a:r>
          </a:p>
          <a:p>
            <a:pPr lvl="0">
              <a:defRPr sz="1800"/>
            </a:pPr>
            <a:endParaRPr lang="zh-CN" altLang="en-US" sz="20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en-US" altLang="zh-CN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进程挂掉</a:t>
            </a:r>
            <a:endParaRPr lang="zh-CN" altLang="en-US" sz="12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查询、数据更新服务正常</a:t>
            </a: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进程自动重启，配置恢复，心跳恢复，接管服务</a:t>
            </a:r>
          </a:p>
        </p:txBody>
      </p:sp>
      <p:sp>
        <p:nvSpPr>
          <p:cNvPr id="131" name="矩形 130"/>
          <p:cNvSpPr/>
          <p:nvPr/>
        </p:nvSpPr>
        <p:spPr>
          <a:xfrm>
            <a:off x="5951718" y="372183"/>
            <a:ext cx="3142800" cy="4657908"/>
          </a:xfrm>
          <a:prstGeom prst="rect">
            <a:avLst/>
          </a:prstGeom>
          <a:solidFill>
            <a:srgbClr val="41B2D3"/>
          </a:solidFill>
        </p:spPr>
        <p:txBody>
          <a:bodyPr wrap="square">
            <a:spAutoFit/>
          </a:bodyPr>
          <a:lstStyle/>
          <a:p>
            <a:pPr lvl="0">
              <a:defRPr sz="1800"/>
            </a:pPr>
            <a:endParaRPr lang="zh-CN" altLang="en-US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en-US" altLang="zh-CN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QRS/Proxy</a:t>
            </a:r>
            <a:r>
              <a:rPr lang="zh-CN" altLang="en-US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机器挂掉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从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Buffer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机器列表中选择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台机器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启动进程，替代挂掉机器提供服务</a:t>
            </a:r>
          </a:p>
          <a:p>
            <a:pPr lvl="0">
              <a:defRPr sz="1800"/>
            </a:pPr>
            <a:endParaRPr lang="zh-CN" altLang="en-US" sz="20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en-US" altLang="zh-CN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Searcher</a:t>
            </a:r>
            <a:r>
              <a:rPr lang="zh-CN" altLang="en-US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机器挂掉</a:t>
            </a:r>
            <a:endParaRPr lang="zh-CN" altLang="en-US" sz="12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从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Buffer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机器列表中选择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1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台机器</a:t>
            </a:r>
          </a:p>
          <a:p>
            <a:pPr marL="95250" lvl="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启动进程</a:t>
            </a:r>
          </a:p>
          <a:p>
            <a:pPr marL="95250" lvl="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发送命令给</a:t>
            </a:r>
            <a:r>
              <a:rPr lang="en-US" altLang="zh-CN" sz="1200" dirty="0" err="1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DeployExpress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，拉取全量索引数据</a:t>
            </a:r>
          </a:p>
          <a:p>
            <a:pPr marL="95250" lvl="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从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Swift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拉取实时更新数据，数据完整后提供服务</a:t>
            </a:r>
          </a:p>
          <a:p>
            <a:pPr lvl="0">
              <a:defRPr sz="1800"/>
            </a:pPr>
            <a:endParaRPr lang="zh-CN" altLang="en-US" sz="20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en-US" altLang="zh-CN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机器挂掉</a:t>
            </a:r>
            <a:endParaRPr lang="zh-CN" altLang="en-US" sz="12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启动备份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恢复配置，接管服务</a:t>
            </a:r>
          </a:p>
        </p:txBody>
      </p:sp>
      <p:grpSp>
        <p:nvGrpSpPr>
          <p:cNvPr id="147" name="组 146"/>
          <p:cNvGrpSpPr/>
          <p:nvPr/>
        </p:nvGrpSpPr>
        <p:grpSpPr>
          <a:xfrm>
            <a:off x="57366" y="4730997"/>
            <a:ext cx="3371634" cy="2000003"/>
            <a:chOff x="-53759" y="4309387"/>
            <a:chExt cx="3872112" cy="2249470"/>
          </a:xfrm>
        </p:grpSpPr>
        <p:grpSp>
          <p:nvGrpSpPr>
            <p:cNvPr id="132" name="组 131"/>
            <p:cNvGrpSpPr/>
            <p:nvPr/>
          </p:nvGrpSpPr>
          <p:grpSpPr>
            <a:xfrm>
              <a:off x="394173" y="4621215"/>
              <a:ext cx="3035667" cy="449791"/>
              <a:chOff x="843670" y="3626118"/>
              <a:chExt cx="3372963" cy="374826"/>
            </a:xfrm>
          </p:grpSpPr>
          <p:sp>
            <p:nvSpPr>
              <p:cNvPr id="133" name="Shape 220"/>
              <p:cNvSpPr/>
              <p:nvPr/>
            </p:nvSpPr>
            <p:spPr>
              <a:xfrm rot="16200000">
                <a:off x="2344140" y="2128451"/>
                <a:ext cx="372023" cy="3372963"/>
              </a:xfrm>
              <a:prstGeom prst="roundRect">
                <a:avLst>
                  <a:gd name="adj" fmla="val 17036"/>
                </a:avLst>
              </a:prstGeom>
              <a:solidFill>
                <a:srgbClr val="FF8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134" name="文本框 133"/>
              <p:cNvSpPr txBox="1"/>
              <p:nvPr/>
            </p:nvSpPr>
            <p:spPr>
              <a:xfrm>
                <a:off x="1820179" y="3626118"/>
                <a:ext cx="1212500" cy="267868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100" b="0" i="0" u="none" strike="noStrike" cap="none" spc="0" normalizeH="0" baseline="0" dirty="0" err="1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DeployExpress</a:t>
                </a:r>
                <a:endParaRPr kumimoji="0" lang="zh-CN" altLang="en-US" sz="11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135" name="Shape 316"/>
            <p:cNvSpPr/>
            <p:nvPr/>
          </p:nvSpPr>
          <p:spPr>
            <a:xfrm>
              <a:off x="-53759" y="5334001"/>
              <a:ext cx="3872112" cy="1224856"/>
            </a:xfrm>
            <a:prstGeom prst="roundRect">
              <a:avLst>
                <a:gd name="adj" fmla="val 5211"/>
              </a:avLst>
            </a:prstGeom>
            <a:solidFill>
              <a:srgbClr val="DDDDD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lvl="0">
                <a:defRPr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endParaRPr sz="1100"/>
            </a:p>
          </p:txBody>
        </p:sp>
        <p:sp>
          <p:nvSpPr>
            <p:cNvPr id="136" name="罐形 135"/>
            <p:cNvSpPr/>
            <p:nvPr/>
          </p:nvSpPr>
          <p:spPr>
            <a:xfrm>
              <a:off x="665675" y="5484682"/>
              <a:ext cx="648000" cy="330697"/>
            </a:xfrm>
            <a:prstGeom prst="can">
              <a:avLst/>
            </a:prstGeom>
            <a:solidFill>
              <a:srgbClr val="41B2D3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1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Shape 220"/>
            <p:cNvSpPr/>
            <p:nvPr/>
          </p:nvSpPr>
          <p:spPr>
            <a:xfrm rot="16200000">
              <a:off x="1944535" y="4734575"/>
              <a:ext cx="446428" cy="3035667"/>
            </a:xfrm>
            <a:prstGeom prst="roundRect">
              <a:avLst>
                <a:gd name="adj" fmla="val 17036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1528772" y="6041705"/>
              <a:ext cx="1203530" cy="321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1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Offline</a:t>
              </a:r>
              <a:r>
                <a:rPr kumimoji="0" lang="zh-CN" altLang="en-US" sz="11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kumimoji="0" lang="en-US" altLang="zh-CN" sz="11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Build Job</a:t>
              </a:r>
              <a:endParaRPr kumimoji="0" lang="zh-CN" altLang="en-US" sz="11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-53750" y="5317147"/>
              <a:ext cx="712603" cy="70906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1050" dirty="0" smtClean="0">
                  <a:solidFill>
                    <a:srgbClr val="000000"/>
                  </a:solidFill>
                </a:rPr>
                <a:t>全量</a:t>
              </a:r>
              <a:endParaRPr lang="en-US" altLang="zh-CN" sz="1050" dirty="0" smtClean="0">
                <a:solidFill>
                  <a:srgbClr val="000000"/>
                </a:solidFill>
              </a:endParaRPr>
            </a:p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zh-CN" sz="1050" dirty="0" smtClean="0">
                  <a:solidFill>
                    <a:srgbClr val="000000"/>
                  </a:solidFill>
                </a:rPr>
                <a:t>(</a:t>
              </a:r>
              <a:r>
                <a:rPr kumimoji="0" lang="en-US" altLang="zh-CN" sz="1050" b="0" i="0" u="none" strike="noStrike" cap="none" spc="0" normalizeH="0" baseline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Calibri"/>
                </a:rPr>
                <a:t>Hadoop</a:t>
              </a:r>
              <a:r>
                <a:rPr kumimoji="0" lang="en-US" altLang="zh-CN" sz="105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Calibri"/>
                </a:rPr>
                <a:t>)</a:t>
              </a:r>
              <a:endParaRPr lang="en-US" altLang="en-US" sz="1050" dirty="0" smtClean="0">
                <a:solidFill>
                  <a:srgbClr val="000000"/>
                </a:solidFill>
              </a:endParaRPr>
            </a:p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5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Calibri"/>
                </a:rPr>
                <a:t>(</a:t>
              </a:r>
              <a:r>
                <a:rPr kumimoji="0" lang="en-US" altLang="zh-CN" sz="1050" b="0" i="0" u="none" strike="noStrike" cap="none" spc="0" normalizeH="0" baseline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Calibri"/>
                </a:rPr>
                <a:t>Pangu</a:t>
              </a:r>
              <a:r>
                <a:rPr kumimoji="0" lang="en-US" altLang="zh-CN" sz="105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Calibri"/>
                </a:rPr>
                <a:t>)</a:t>
              </a:r>
              <a:endParaRPr kumimoji="0" lang="zh-CN" altLang="en-US" sz="105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endParaRPr>
            </a:p>
          </p:txBody>
        </p:sp>
        <p:sp>
          <p:nvSpPr>
            <p:cNvPr id="140" name="罐形 139"/>
            <p:cNvSpPr/>
            <p:nvPr/>
          </p:nvSpPr>
          <p:spPr>
            <a:xfrm>
              <a:off x="1449380" y="5482835"/>
              <a:ext cx="648000" cy="330697"/>
            </a:xfrm>
            <a:prstGeom prst="can">
              <a:avLst/>
            </a:prstGeom>
            <a:solidFill>
              <a:srgbClr val="41B2D3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1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罐形 140"/>
            <p:cNvSpPr/>
            <p:nvPr/>
          </p:nvSpPr>
          <p:spPr>
            <a:xfrm>
              <a:off x="2234472" y="5482834"/>
              <a:ext cx="648000" cy="330697"/>
            </a:xfrm>
            <a:prstGeom prst="can">
              <a:avLst/>
            </a:prstGeom>
            <a:solidFill>
              <a:srgbClr val="41B2D3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1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罐形 141"/>
            <p:cNvSpPr/>
            <p:nvPr/>
          </p:nvSpPr>
          <p:spPr>
            <a:xfrm>
              <a:off x="3042653" y="5467440"/>
              <a:ext cx="648000" cy="330697"/>
            </a:xfrm>
            <a:prstGeom prst="can">
              <a:avLst/>
            </a:prstGeom>
            <a:solidFill>
              <a:srgbClr val="41B2D3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1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上箭头 144"/>
            <p:cNvSpPr/>
            <p:nvPr/>
          </p:nvSpPr>
          <p:spPr>
            <a:xfrm>
              <a:off x="1938963" y="4309387"/>
              <a:ext cx="208124" cy="242942"/>
            </a:xfrm>
            <a:prstGeom prst="upArrow">
              <a:avLst/>
            </a:prstGeom>
            <a:solidFill>
              <a:srgbClr val="FFFFFF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altLang="zh-CN" sz="11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1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上箭头 145"/>
            <p:cNvSpPr/>
            <p:nvPr/>
          </p:nvSpPr>
          <p:spPr>
            <a:xfrm>
              <a:off x="1921340" y="5065749"/>
              <a:ext cx="208124" cy="242942"/>
            </a:xfrm>
            <a:prstGeom prst="upArrow">
              <a:avLst/>
            </a:prstGeom>
            <a:solidFill>
              <a:srgbClr val="FFFFFF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en-US" altLang="zh-CN" sz="11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1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49" name="文本框 148"/>
          <p:cNvSpPr txBox="1"/>
          <p:nvPr/>
        </p:nvSpPr>
        <p:spPr>
          <a:xfrm>
            <a:off x="3286316" y="1999895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文本框 149"/>
          <p:cNvSpPr txBox="1"/>
          <p:nvPr/>
        </p:nvSpPr>
        <p:spPr>
          <a:xfrm>
            <a:off x="2960384" y="1162571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" name="文本框 150"/>
          <p:cNvSpPr txBox="1"/>
          <p:nvPr/>
        </p:nvSpPr>
        <p:spPr>
          <a:xfrm>
            <a:off x="4523360" y="3039056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文本框 151"/>
          <p:cNvSpPr txBox="1"/>
          <p:nvPr/>
        </p:nvSpPr>
        <p:spPr>
          <a:xfrm>
            <a:off x="5483966" y="2597636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椭圆 152"/>
          <p:cNvSpPr/>
          <p:nvPr/>
        </p:nvSpPr>
        <p:spPr>
          <a:xfrm>
            <a:off x="2573102" y="1352631"/>
            <a:ext cx="1171091" cy="560847"/>
          </a:xfrm>
          <a:prstGeom prst="ellipse">
            <a:avLst/>
          </a:prstGeom>
          <a:noFill/>
          <a:ln w="79375" cap="flat">
            <a:solidFill>
              <a:srgbClr val="FF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椭圆 153"/>
          <p:cNvSpPr/>
          <p:nvPr/>
        </p:nvSpPr>
        <p:spPr>
          <a:xfrm>
            <a:off x="2906936" y="2148336"/>
            <a:ext cx="1171091" cy="560847"/>
          </a:xfrm>
          <a:prstGeom prst="ellipse">
            <a:avLst/>
          </a:prstGeom>
          <a:noFill/>
          <a:ln w="79375" cap="flat">
            <a:solidFill>
              <a:srgbClr val="FF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椭圆 154"/>
          <p:cNvSpPr/>
          <p:nvPr/>
        </p:nvSpPr>
        <p:spPr>
          <a:xfrm>
            <a:off x="4114968" y="3158501"/>
            <a:ext cx="1171091" cy="560847"/>
          </a:xfrm>
          <a:prstGeom prst="ellipse">
            <a:avLst/>
          </a:prstGeom>
          <a:noFill/>
          <a:ln w="79375" cap="flat">
            <a:solidFill>
              <a:srgbClr val="FF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椭圆 155"/>
          <p:cNvSpPr/>
          <p:nvPr/>
        </p:nvSpPr>
        <p:spPr>
          <a:xfrm>
            <a:off x="5121118" y="2746114"/>
            <a:ext cx="1171091" cy="560847"/>
          </a:xfrm>
          <a:prstGeom prst="ellipse">
            <a:avLst/>
          </a:prstGeom>
          <a:noFill/>
          <a:ln w="79375" cap="flat">
            <a:solidFill>
              <a:srgbClr val="FF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62168701"/>
      </p:ext>
    </p:extLst>
  </p:cSld>
  <p:clrMapOvr>
    <a:masterClrMapping/>
  </p:clrMapOvr>
  <p:transition xmlns:p14="http://schemas.microsoft.com/office/powerpoint/2010/main" spd="med">
    <p:dissolv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2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2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2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2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2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2" dur="500"/>
                                        <p:tgtEl>
                                          <p:spTgt spid="1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12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3" dur="500"/>
                                        <p:tgtEl>
                                          <p:spTgt spid="12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6" dur="500"/>
                                        <p:tgtEl>
                                          <p:spTgt spid="12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4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7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0" dur="500"/>
                                        <p:tgtEl>
                                          <p:spTgt spid="1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3" dur="500"/>
                                        <p:tgtEl>
                                          <p:spTgt spid="1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1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7" fill="hold">
                      <p:stCondLst>
                        <p:cond delay="indefinite"/>
                      </p:stCondLst>
                      <p:childTnLst>
                        <p:par>
                          <p:cTn id="78" fill="hold">
                            <p:stCondLst>
                              <p:cond delay="0"/>
                            </p:stCondLst>
                            <p:childTnLst>
                              <p:par>
                                <p:cTn id="7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1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4" dur="500"/>
                                        <p:tgtEl>
                                          <p:spTgt spid="1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7" dur="500"/>
                                        <p:tgtEl>
                                          <p:spTgt spid="1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0" dur="500"/>
                                        <p:tgtEl>
                                          <p:spTgt spid="1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3" dur="500"/>
                                        <p:tgtEl>
                                          <p:spTgt spid="13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96" dur="500"/>
                                        <p:tgtEl>
                                          <p:spTgt spid="13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1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131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7" dur="500"/>
                                        <p:tgtEl>
                                          <p:spTgt spid="131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0" dur="500"/>
                                        <p:tgtEl>
                                          <p:spTgt spid="131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  <p:bldP spid="131" grpId="0" animBg="1"/>
      <p:bldP spid="149" grpId="0"/>
      <p:bldP spid="150" grpId="0"/>
      <p:bldP spid="151" grpId="0"/>
      <p:bldP spid="152" grpId="0"/>
      <p:bldP spid="153" grpId="0" animBg="1"/>
      <p:bldP spid="154" grpId="0" animBg="1"/>
      <p:bldP spid="155" grpId="0" animBg="1"/>
      <p:bldP spid="156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7657" y="984252"/>
            <a:ext cx="164383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2014</a:t>
            </a: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双</a:t>
            </a:r>
            <a:r>
              <a:rPr kumimoji="0" lang="en-US" altLang="zh-CN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11</a:t>
            </a: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：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笑脸 118"/>
          <p:cNvSpPr/>
          <p:nvPr/>
        </p:nvSpPr>
        <p:spPr>
          <a:xfrm>
            <a:off x="342510" y="3870227"/>
            <a:ext cx="822960" cy="824400"/>
          </a:xfrm>
          <a:prstGeom prst="smileyFace">
            <a:avLst>
              <a:gd name="adj" fmla="val -4653"/>
            </a:avLst>
          </a:prstGeom>
          <a:solidFill>
            <a:srgbClr val="EE7F26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6043" y="214686"/>
            <a:ext cx="5307993" cy="2794217"/>
          </a:xfrm>
          <a:prstGeom prst="rect">
            <a:avLst/>
          </a:prstGeom>
        </p:spPr>
      </p:pic>
      <p:grpSp>
        <p:nvGrpSpPr>
          <p:cNvPr id="16" name="组 15"/>
          <p:cNvGrpSpPr/>
          <p:nvPr/>
        </p:nvGrpSpPr>
        <p:grpSpPr>
          <a:xfrm>
            <a:off x="1846396" y="207186"/>
            <a:ext cx="837175" cy="446427"/>
            <a:chOff x="843670" y="3628921"/>
            <a:chExt cx="3372963" cy="372023"/>
          </a:xfrm>
        </p:grpSpPr>
        <p:sp>
          <p:nvSpPr>
            <p:cNvPr id="17" name="Shape 220"/>
            <p:cNvSpPr/>
            <p:nvPr/>
          </p:nvSpPr>
          <p:spPr>
            <a:xfrm rot="16200000">
              <a:off x="2344140" y="2128451"/>
              <a:ext cx="372023" cy="3372963"/>
            </a:xfrm>
            <a:prstGeom prst="roundRect">
              <a:avLst>
                <a:gd name="adj" fmla="val 17036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8" name="文本框 17"/>
            <p:cNvSpPr txBox="1"/>
            <p:nvPr/>
          </p:nvSpPr>
          <p:spPr>
            <a:xfrm>
              <a:off x="1487908" y="3653610"/>
              <a:ext cx="2025369" cy="2821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zh-CN" altLang="en-US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天猫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28680" y="496293"/>
            <a:ext cx="5693093" cy="2998967"/>
          </a:xfrm>
          <a:prstGeom prst="rect">
            <a:avLst/>
          </a:prstGeom>
        </p:spPr>
      </p:pic>
      <p:grpSp>
        <p:nvGrpSpPr>
          <p:cNvPr id="20" name="组 19"/>
          <p:cNvGrpSpPr/>
          <p:nvPr/>
        </p:nvGrpSpPr>
        <p:grpSpPr>
          <a:xfrm>
            <a:off x="2107793" y="837331"/>
            <a:ext cx="837175" cy="446427"/>
            <a:chOff x="843670" y="3628921"/>
            <a:chExt cx="3372963" cy="372023"/>
          </a:xfrm>
        </p:grpSpPr>
        <p:sp>
          <p:nvSpPr>
            <p:cNvPr id="21" name="Shape 220"/>
            <p:cNvSpPr/>
            <p:nvPr/>
          </p:nvSpPr>
          <p:spPr>
            <a:xfrm rot="16200000">
              <a:off x="2344140" y="2128451"/>
              <a:ext cx="372023" cy="3372963"/>
            </a:xfrm>
            <a:prstGeom prst="roundRect">
              <a:avLst>
                <a:gd name="adj" fmla="val 17036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22" name="文本框 21"/>
            <p:cNvSpPr txBox="1"/>
            <p:nvPr/>
          </p:nvSpPr>
          <p:spPr>
            <a:xfrm>
              <a:off x="1554362" y="3653610"/>
              <a:ext cx="2025369" cy="2821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dirty="0" smtClean="0">
                  <a:solidFill>
                    <a:srgbClr val="000000"/>
                  </a:solidFill>
                </a:rPr>
                <a:t>淘宝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7516" y="82479"/>
            <a:ext cx="8675370" cy="3672840"/>
          </a:xfrm>
          <a:prstGeom prst="rect">
            <a:avLst/>
          </a:prstGeom>
        </p:spPr>
      </p:pic>
      <p:grpSp>
        <p:nvGrpSpPr>
          <p:cNvPr id="25" name="组 24"/>
          <p:cNvGrpSpPr/>
          <p:nvPr/>
        </p:nvGrpSpPr>
        <p:grpSpPr>
          <a:xfrm>
            <a:off x="16494" y="102407"/>
            <a:ext cx="1366630" cy="446428"/>
            <a:chOff x="843668" y="3628919"/>
            <a:chExt cx="6780691" cy="372023"/>
          </a:xfrm>
        </p:grpSpPr>
        <p:sp>
          <p:nvSpPr>
            <p:cNvPr id="26" name="Shape 220"/>
            <p:cNvSpPr/>
            <p:nvPr/>
          </p:nvSpPr>
          <p:spPr>
            <a:xfrm rot="16200000">
              <a:off x="4048002" y="424585"/>
              <a:ext cx="372023" cy="6780691"/>
            </a:xfrm>
            <a:prstGeom prst="roundRect">
              <a:avLst>
                <a:gd name="adj" fmla="val 17036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1410994" y="3653610"/>
              <a:ext cx="5680900" cy="2821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en-US" dirty="0" smtClean="0">
                  <a:solidFill>
                    <a:srgbClr val="000000"/>
                  </a:solidFill>
                </a:rPr>
                <a:t>淘点点秒杀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0" y="4860917"/>
            <a:ext cx="7076033" cy="1977464"/>
          </a:xfrm>
          <a:prstGeom prst="rect">
            <a:avLst/>
          </a:prstGeom>
          <a:solidFill>
            <a:srgbClr val="41B2D3"/>
          </a:solidFill>
        </p:spPr>
        <p:txBody>
          <a:bodyPr wrap="square">
            <a:spAutoFit/>
          </a:bodyPr>
          <a:lstStyle/>
          <a:p>
            <a:pPr lvl="0">
              <a:defRPr sz="1800"/>
            </a:pPr>
            <a:r>
              <a:rPr lang="zh-CN" altLang="en-US" sz="2000" dirty="0" smtClean="0">
                <a:solidFill>
                  <a:srgbClr val="EE7F2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资源问题</a:t>
            </a:r>
            <a:endParaRPr lang="zh-CN" altLang="en-US" sz="2000" dirty="0">
              <a:solidFill>
                <a:srgbClr val="EE7F26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流量波峰波谷、多业务间、在线离线资源无法复用</a:t>
            </a:r>
            <a:endParaRPr lang="en-US" altLang="zh-CN" dirty="0" smtClean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8" indent="0">
              <a:lnSpc>
                <a:spcPct val="150000"/>
              </a:lnSpc>
              <a:buClr>
                <a:srgbClr val="FFFFFF"/>
              </a:buClr>
              <a:buSzPct val="100000"/>
              <a:defRPr sz="1800"/>
            </a:pPr>
            <a:endParaRPr lang="zh-CN" altLang="en-US" sz="20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zh-CN" altLang="en-US" sz="2000" dirty="0" smtClean="0">
                <a:solidFill>
                  <a:srgbClr val="EE7F26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运维问题</a:t>
            </a:r>
            <a:endParaRPr lang="zh-CN" altLang="en-US" sz="2000" dirty="0">
              <a:solidFill>
                <a:srgbClr val="EE7F26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业务多、机器多、峰值突增，扩容和机器迁移耗时耗力</a:t>
            </a:r>
            <a:endParaRPr lang="zh-CN" altLang="en-US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2153597711"/>
      </p:ext>
    </p:extLst>
  </p:cSld>
  <p:clrMapOvr>
    <a:masterClrMapping/>
  </p:clrMapOvr>
  <p:transition xmlns:p14="http://schemas.microsoft.com/office/powerpoint/2010/main" spd="med">
    <p:dissolve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 animBg="1"/>
      <p:bldP spid="2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52"/>
          <p:cNvSpPr txBox="1">
            <a:spLocks/>
          </p:cNvSpPr>
          <p:nvPr/>
        </p:nvSpPr>
        <p:spPr>
          <a:xfrm>
            <a:off x="9021128" y="6568440"/>
            <a:ext cx="122873" cy="277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85000" lnSpcReduction="20000"/>
          </a:bodyPr>
          <a:lstStyle>
            <a:lvl1pPr defTabSz="844201">
              <a:lnSpc>
                <a:spcPct val="80000"/>
              </a:lnSpc>
              <a:defRPr sz="900">
                <a:latin typeface="Calibri"/>
                <a:ea typeface="Calibri"/>
                <a:cs typeface="Calibri"/>
                <a:sym typeface="Calibri"/>
              </a:defRPr>
            </a:lvl1pPr>
            <a:lvl2pPr indent="422106" defTabSz="844201"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indent="844201" defTabSz="844201"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indent="1266303" defTabSz="844201"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indent="1688397" defTabSz="844201"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indent="2110502" defTabSz="844201">
              <a:defRPr sz="1600">
                <a:latin typeface="Calibri"/>
                <a:ea typeface="Calibri"/>
                <a:cs typeface="Calibri"/>
                <a:sym typeface="Calibri"/>
              </a:defRPr>
            </a:lvl6pPr>
            <a:lvl7pPr indent="2532603" defTabSz="844201">
              <a:defRPr sz="1600">
                <a:latin typeface="Calibri"/>
                <a:ea typeface="Calibri"/>
                <a:cs typeface="Calibri"/>
                <a:sym typeface="Calibri"/>
              </a:defRPr>
            </a:lvl7pPr>
            <a:lvl8pPr indent="2954702" defTabSz="844201">
              <a:defRPr sz="1600">
                <a:latin typeface="Calibri"/>
                <a:ea typeface="Calibri"/>
                <a:cs typeface="Calibri"/>
                <a:sym typeface="Calibri"/>
              </a:defRPr>
            </a:lvl8pPr>
            <a:lvl9pPr indent="3376805" defTabSz="844201">
              <a:defRPr sz="16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 sz="1800"/>
            </a:pPr>
            <a:fld id="{86CB4B4D-7CA3-9044-876B-883B54F8677D}" type="slidenum">
              <a:rPr lang="en-US" altLang="zh-CN" smtClean="0"/>
              <a:pPr>
                <a:defRPr sz="1800"/>
              </a:pPr>
              <a:t>13</a:t>
            </a:fld>
            <a:endParaRPr lang="en-US" altLang="zh-CN"/>
          </a:p>
        </p:txBody>
      </p:sp>
      <p:sp>
        <p:nvSpPr>
          <p:cNvPr id="80" name="Shape 724"/>
          <p:cNvSpPr/>
          <p:nvPr/>
        </p:nvSpPr>
        <p:spPr>
          <a:xfrm>
            <a:off x="0" y="659820"/>
            <a:ext cx="690563" cy="5905385"/>
          </a:xfrm>
          <a:prstGeom prst="roundRect">
            <a:avLst>
              <a:gd name="adj" fmla="val 6724"/>
            </a:avLst>
          </a:prstGeom>
          <a:solidFill>
            <a:srgbClr val="385E2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err="1" smtClean="0">
                <a:solidFill>
                  <a:srgbClr val="FFFFFF"/>
                </a:solidFill>
              </a:rPr>
              <a:t>AMon</a:t>
            </a:r>
            <a:r>
              <a:rPr lang="zh-CN" altLang="en-US" sz="1400" dirty="0" smtClean="0">
                <a:solidFill>
                  <a:srgbClr val="FFFFFF"/>
                </a:solidFill>
              </a:rPr>
              <a:t>监控</a:t>
            </a:r>
            <a:endParaRPr lang="en-US" sz="1400" dirty="0" smtClean="0">
              <a:solidFill>
                <a:srgbClr val="FFFFFF"/>
              </a:solidFill>
            </a:endParaRPr>
          </a:p>
        </p:txBody>
      </p:sp>
      <p:sp>
        <p:nvSpPr>
          <p:cNvPr id="84" name="Shape 724"/>
          <p:cNvSpPr/>
          <p:nvPr/>
        </p:nvSpPr>
        <p:spPr>
          <a:xfrm>
            <a:off x="8393907" y="296920"/>
            <a:ext cx="750093" cy="6561080"/>
          </a:xfrm>
          <a:prstGeom prst="roundRect">
            <a:avLst>
              <a:gd name="adj" fmla="val 6724"/>
            </a:avLst>
          </a:prstGeom>
          <a:solidFill>
            <a:srgbClr val="FF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smtClean="0">
                <a:solidFill>
                  <a:srgbClr val="FFFFFF"/>
                </a:solidFill>
              </a:rPr>
              <a:t>Hippo</a:t>
            </a:r>
            <a:endParaRPr lang="en-US" sz="1400" dirty="0" smtClean="0">
              <a:solidFill>
                <a:srgbClr val="FFFFFF"/>
              </a:solidFill>
            </a:endParaRPr>
          </a:p>
        </p:txBody>
      </p:sp>
      <p:grpSp>
        <p:nvGrpSpPr>
          <p:cNvPr id="115" name="组 114"/>
          <p:cNvGrpSpPr/>
          <p:nvPr/>
        </p:nvGrpSpPr>
        <p:grpSpPr>
          <a:xfrm>
            <a:off x="1006149" y="742283"/>
            <a:ext cx="3447300" cy="2705261"/>
            <a:chOff x="1006148" y="296918"/>
            <a:chExt cx="3628735" cy="2886711"/>
          </a:xfrm>
        </p:grpSpPr>
        <p:sp>
          <p:nvSpPr>
            <p:cNvPr id="17" name="矩形 16"/>
            <p:cNvSpPr>
              <a:spLocks/>
            </p:cNvSpPr>
            <p:nvPr/>
          </p:nvSpPr>
          <p:spPr>
            <a:xfrm>
              <a:off x="1006148" y="296918"/>
              <a:ext cx="3628735" cy="2886711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Shape 706"/>
            <p:cNvSpPr/>
            <p:nvPr/>
          </p:nvSpPr>
          <p:spPr>
            <a:xfrm>
              <a:off x="1156574" y="1903558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9" name="Shape 706"/>
            <p:cNvSpPr/>
            <p:nvPr/>
          </p:nvSpPr>
          <p:spPr>
            <a:xfrm>
              <a:off x="1164638" y="2300656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0" name="Shape 706"/>
            <p:cNvSpPr/>
            <p:nvPr/>
          </p:nvSpPr>
          <p:spPr>
            <a:xfrm>
              <a:off x="1164638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1" name="Shape 706"/>
            <p:cNvSpPr/>
            <p:nvPr/>
          </p:nvSpPr>
          <p:spPr>
            <a:xfrm>
              <a:off x="2064107" y="1920324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2" name="Shape 706"/>
            <p:cNvSpPr/>
            <p:nvPr/>
          </p:nvSpPr>
          <p:spPr>
            <a:xfrm>
              <a:off x="2072171" y="23174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3" name="Shape 706"/>
            <p:cNvSpPr/>
            <p:nvPr/>
          </p:nvSpPr>
          <p:spPr>
            <a:xfrm>
              <a:off x="2072171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4" name="Shape 706"/>
            <p:cNvSpPr/>
            <p:nvPr/>
          </p:nvSpPr>
          <p:spPr>
            <a:xfrm>
              <a:off x="3023894" y="1920324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5" name="Shape 706"/>
            <p:cNvSpPr/>
            <p:nvPr/>
          </p:nvSpPr>
          <p:spPr>
            <a:xfrm>
              <a:off x="3031958" y="230639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6" name="Shape 706"/>
            <p:cNvSpPr/>
            <p:nvPr/>
          </p:nvSpPr>
          <p:spPr>
            <a:xfrm>
              <a:off x="3031958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31" name="Shape 689"/>
            <p:cNvSpPr/>
            <p:nvPr/>
          </p:nvSpPr>
          <p:spPr>
            <a:xfrm>
              <a:off x="2545500" y="1097869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Proxy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33" name="Shape 724"/>
            <p:cNvSpPr/>
            <p:nvPr/>
          </p:nvSpPr>
          <p:spPr>
            <a:xfrm>
              <a:off x="4084615" y="488659"/>
              <a:ext cx="467798" cy="2628990"/>
            </a:xfrm>
            <a:prstGeom prst="roundRect">
              <a:avLst>
                <a:gd name="adj" fmla="val 6724"/>
              </a:avLst>
            </a:prstGeom>
            <a:solidFill>
              <a:srgbClr val="007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4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700" dirty="0" smtClean="0">
                  <a:solidFill>
                    <a:srgbClr val="FFFFFF"/>
                  </a:solidFill>
                </a:rPr>
                <a:t>Admin</a:t>
              </a:r>
              <a:endParaRPr lang="en-US" sz="700" dirty="0" smtClean="0">
                <a:solidFill>
                  <a:srgbClr val="FFFFFF"/>
                </a:solidFill>
              </a:endParaRPr>
            </a:p>
          </p:txBody>
        </p:sp>
        <p:cxnSp>
          <p:nvCxnSpPr>
            <p:cNvPr id="34" name="直线箭头连接符 33"/>
            <p:cNvCxnSpPr>
              <a:endCxn id="24" idx="0"/>
            </p:cNvCxnSpPr>
            <p:nvPr/>
          </p:nvCxnSpPr>
          <p:spPr>
            <a:xfrm>
              <a:off x="2415465" y="1468099"/>
              <a:ext cx="944023" cy="452225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7" name="直线箭头连接符 36"/>
            <p:cNvCxnSpPr/>
            <p:nvPr/>
          </p:nvCxnSpPr>
          <p:spPr>
            <a:xfrm flipH="1" flipV="1">
              <a:off x="3346448" y="1253658"/>
              <a:ext cx="715100" cy="7236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8" name="直线箭头连接符 37"/>
            <p:cNvCxnSpPr/>
            <p:nvPr/>
          </p:nvCxnSpPr>
          <p:spPr>
            <a:xfrm flipH="1">
              <a:off x="3825259" y="2345027"/>
              <a:ext cx="241964" cy="1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0" name="直线箭头连接符 69"/>
            <p:cNvCxnSpPr>
              <a:endCxn id="21" idx="0"/>
            </p:cNvCxnSpPr>
            <p:nvPr/>
          </p:nvCxnSpPr>
          <p:spPr>
            <a:xfrm flipH="1">
              <a:off x="2399702" y="1468099"/>
              <a:ext cx="15764" cy="452225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1" name="直线箭头连接符 70"/>
            <p:cNvCxnSpPr>
              <a:endCxn id="18" idx="0"/>
            </p:cNvCxnSpPr>
            <p:nvPr/>
          </p:nvCxnSpPr>
          <p:spPr>
            <a:xfrm flipH="1">
              <a:off x="1492169" y="1468099"/>
              <a:ext cx="923297" cy="435459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73" name="Shape 689"/>
            <p:cNvSpPr/>
            <p:nvPr/>
          </p:nvSpPr>
          <p:spPr>
            <a:xfrm>
              <a:off x="2105871" y="488924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77AFC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QRS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75" name="Shape 689"/>
            <p:cNvSpPr/>
            <p:nvPr/>
          </p:nvSpPr>
          <p:spPr>
            <a:xfrm>
              <a:off x="1646361" y="1092575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Proxy</a:t>
              </a:r>
              <a:endParaRPr sz="800" dirty="0">
                <a:solidFill>
                  <a:srgbClr val="FFFFFF"/>
                </a:solidFill>
              </a:endParaRPr>
            </a:p>
          </p:txBody>
        </p:sp>
        <p:cxnSp>
          <p:nvCxnSpPr>
            <p:cNvPr id="76" name="直线箭头连接符 75"/>
            <p:cNvCxnSpPr>
              <a:endCxn id="73" idx="3"/>
            </p:cNvCxnSpPr>
            <p:nvPr/>
          </p:nvCxnSpPr>
          <p:spPr>
            <a:xfrm flipH="1" flipV="1">
              <a:off x="2795916" y="643280"/>
              <a:ext cx="1310323" cy="21613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7" name="直线箭头连接符 76"/>
            <p:cNvCxnSpPr>
              <a:stCxn id="73" idx="2"/>
              <a:endCxn id="75" idx="0"/>
            </p:cNvCxnSpPr>
            <p:nvPr/>
          </p:nvCxnSpPr>
          <p:spPr>
            <a:xfrm flipH="1">
              <a:off x="1991384" y="797637"/>
              <a:ext cx="459510" cy="294938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8" name="直线箭头连接符 77"/>
            <p:cNvCxnSpPr>
              <a:stCxn id="73" idx="2"/>
              <a:endCxn id="31" idx="0"/>
            </p:cNvCxnSpPr>
            <p:nvPr/>
          </p:nvCxnSpPr>
          <p:spPr>
            <a:xfrm>
              <a:off x="2450893" y="797637"/>
              <a:ext cx="439630" cy="300232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14" name="文本框 113"/>
            <p:cNvSpPr txBox="1"/>
            <p:nvPr/>
          </p:nvSpPr>
          <p:spPr>
            <a:xfrm>
              <a:off x="1105115" y="379396"/>
              <a:ext cx="783225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Cluster1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4" name="组 163"/>
          <p:cNvGrpSpPr/>
          <p:nvPr/>
        </p:nvGrpSpPr>
        <p:grpSpPr>
          <a:xfrm>
            <a:off x="1010100" y="3797904"/>
            <a:ext cx="3447300" cy="2705261"/>
            <a:chOff x="1006148" y="296918"/>
            <a:chExt cx="3628735" cy="2886711"/>
          </a:xfrm>
        </p:grpSpPr>
        <p:sp>
          <p:nvSpPr>
            <p:cNvPr id="165" name="矩形 164"/>
            <p:cNvSpPr>
              <a:spLocks/>
            </p:cNvSpPr>
            <p:nvPr/>
          </p:nvSpPr>
          <p:spPr>
            <a:xfrm>
              <a:off x="1006148" y="296918"/>
              <a:ext cx="3628735" cy="2886711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Shape 706"/>
            <p:cNvSpPr/>
            <p:nvPr/>
          </p:nvSpPr>
          <p:spPr>
            <a:xfrm>
              <a:off x="1156574" y="1903558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67" name="Shape 706"/>
            <p:cNvSpPr/>
            <p:nvPr/>
          </p:nvSpPr>
          <p:spPr>
            <a:xfrm>
              <a:off x="1164638" y="2300656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68" name="Shape 706"/>
            <p:cNvSpPr/>
            <p:nvPr/>
          </p:nvSpPr>
          <p:spPr>
            <a:xfrm>
              <a:off x="1164638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69" name="Shape 706"/>
            <p:cNvSpPr/>
            <p:nvPr/>
          </p:nvSpPr>
          <p:spPr>
            <a:xfrm>
              <a:off x="2064107" y="1920324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70" name="Shape 706"/>
            <p:cNvSpPr/>
            <p:nvPr/>
          </p:nvSpPr>
          <p:spPr>
            <a:xfrm>
              <a:off x="2072171" y="23174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71" name="Shape 706"/>
            <p:cNvSpPr/>
            <p:nvPr/>
          </p:nvSpPr>
          <p:spPr>
            <a:xfrm>
              <a:off x="2072171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72" name="Shape 706"/>
            <p:cNvSpPr/>
            <p:nvPr/>
          </p:nvSpPr>
          <p:spPr>
            <a:xfrm>
              <a:off x="3023894" y="1920324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73" name="Shape 706"/>
            <p:cNvSpPr/>
            <p:nvPr/>
          </p:nvSpPr>
          <p:spPr>
            <a:xfrm>
              <a:off x="3031958" y="230639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74" name="Shape 706"/>
            <p:cNvSpPr/>
            <p:nvPr/>
          </p:nvSpPr>
          <p:spPr>
            <a:xfrm>
              <a:off x="3031958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75" name="Shape 689"/>
            <p:cNvSpPr/>
            <p:nvPr/>
          </p:nvSpPr>
          <p:spPr>
            <a:xfrm>
              <a:off x="2545500" y="1097869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Proxy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76" name="Shape 724"/>
            <p:cNvSpPr/>
            <p:nvPr/>
          </p:nvSpPr>
          <p:spPr>
            <a:xfrm>
              <a:off x="4084615" y="488659"/>
              <a:ext cx="467798" cy="2628990"/>
            </a:xfrm>
            <a:prstGeom prst="roundRect">
              <a:avLst>
                <a:gd name="adj" fmla="val 6724"/>
              </a:avLst>
            </a:prstGeom>
            <a:solidFill>
              <a:srgbClr val="007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4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700" dirty="0" smtClean="0">
                  <a:solidFill>
                    <a:srgbClr val="FFFFFF"/>
                  </a:solidFill>
                </a:rPr>
                <a:t>Admin</a:t>
              </a:r>
              <a:endParaRPr lang="en-US" sz="700" dirty="0" smtClean="0">
                <a:solidFill>
                  <a:srgbClr val="FFFFFF"/>
                </a:solidFill>
              </a:endParaRPr>
            </a:p>
          </p:txBody>
        </p:sp>
        <p:cxnSp>
          <p:nvCxnSpPr>
            <p:cNvPr id="177" name="直线箭头连接符 176"/>
            <p:cNvCxnSpPr>
              <a:endCxn id="172" idx="0"/>
            </p:cNvCxnSpPr>
            <p:nvPr/>
          </p:nvCxnSpPr>
          <p:spPr>
            <a:xfrm>
              <a:off x="2415465" y="1468099"/>
              <a:ext cx="944023" cy="452225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78" name="直线箭头连接符 177"/>
            <p:cNvCxnSpPr/>
            <p:nvPr/>
          </p:nvCxnSpPr>
          <p:spPr>
            <a:xfrm flipH="1" flipV="1">
              <a:off x="3346448" y="1253658"/>
              <a:ext cx="715100" cy="7236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79" name="直线箭头连接符 178"/>
            <p:cNvCxnSpPr/>
            <p:nvPr/>
          </p:nvCxnSpPr>
          <p:spPr>
            <a:xfrm flipH="1">
              <a:off x="3825259" y="2345027"/>
              <a:ext cx="241964" cy="1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0" name="直线箭头连接符 179"/>
            <p:cNvCxnSpPr>
              <a:endCxn id="169" idx="0"/>
            </p:cNvCxnSpPr>
            <p:nvPr/>
          </p:nvCxnSpPr>
          <p:spPr>
            <a:xfrm flipH="1">
              <a:off x="2399702" y="1468099"/>
              <a:ext cx="15764" cy="452225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1" name="直线箭头连接符 180"/>
            <p:cNvCxnSpPr>
              <a:endCxn id="166" idx="0"/>
            </p:cNvCxnSpPr>
            <p:nvPr/>
          </p:nvCxnSpPr>
          <p:spPr>
            <a:xfrm flipH="1">
              <a:off x="1492169" y="1468099"/>
              <a:ext cx="923297" cy="435459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82" name="Shape 689"/>
            <p:cNvSpPr/>
            <p:nvPr/>
          </p:nvSpPr>
          <p:spPr>
            <a:xfrm>
              <a:off x="2105871" y="488924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77AFC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QRS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83" name="Shape 689"/>
            <p:cNvSpPr/>
            <p:nvPr/>
          </p:nvSpPr>
          <p:spPr>
            <a:xfrm>
              <a:off x="1646361" y="1092575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Proxy</a:t>
              </a:r>
              <a:endParaRPr sz="800" dirty="0">
                <a:solidFill>
                  <a:srgbClr val="FFFFFF"/>
                </a:solidFill>
              </a:endParaRPr>
            </a:p>
          </p:txBody>
        </p:sp>
        <p:cxnSp>
          <p:nvCxnSpPr>
            <p:cNvPr id="184" name="直线箭头连接符 183"/>
            <p:cNvCxnSpPr>
              <a:endCxn id="182" idx="3"/>
            </p:cNvCxnSpPr>
            <p:nvPr/>
          </p:nvCxnSpPr>
          <p:spPr>
            <a:xfrm flipH="1" flipV="1">
              <a:off x="2795916" y="643280"/>
              <a:ext cx="1310323" cy="21613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5" name="直线箭头连接符 184"/>
            <p:cNvCxnSpPr>
              <a:stCxn id="182" idx="2"/>
              <a:endCxn id="183" idx="0"/>
            </p:cNvCxnSpPr>
            <p:nvPr/>
          </p:nvCxnSpPr>
          <p:spPr>
            <a:xfrm flipH="1">
              <a:off x="1991384" y="797637"/>
              <a:ext cx="459510" cy="294938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6" name="直线箭头连接符 185"/>
            <p:cNvCxnSpPr>
              <a:stCxn id="182" idx="2"/>
              <a:endCxn id="175" idx="0"/>
            </p:cNvCxnSpPr>
            <p:nvPr/>
          </p:nvCxnSpPr>
          <p:spPr>
            <a:xfrm>
              <a:off x="2450893" y="797637"/>
              <a:ext cx="439630" cy="300232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87" name="文本框 186"/>
            <p:cNvSpPr txBox="1"/>
            <p:nvPr/>
          </p:nvSpPr>
          <p:spPr>
            <a:xfrm>
              <a:off x="1105115" y="379396"/>
              <a:ext cx="824447" cy="3612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Cluster3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8" name="组 187"/>
          <p:cNvGrpSpPr/>
          <p:nvPr/>
        </p:nvGrpSpPr>
        <p:grpSpPr>
          <a:xfrm>
            <a:off x="4655325" y="729717"/>
            <a:ext cx="3447300" cy="2705261"/>
            <a:chOff x="1006148" y="296918"/>
            <a:chExt cx="3628735" cy="2886711"/>
          </a:xfrm>
        </p:grpSpPr>
        <p:sp>
          <p:nvSpPr>
            <p:cNvPr id="189" name="矩形 188"/>
            <p:cNvSpPr>
              <a:spLocks/>
            </p:cNvSpPr>
            <p:nvPr/>
          </p:nvSpPr>
          <p:spPr>
            <a:xfrm>
              <a:off x="1006148" y="296918"/>
              <a:ext cx="3628735" cy="2886711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Shape 706"/>
            <p:cNvSpPr/>
            <p:nvPr/>
          </p:nvSpPr>
          <p:spPr>
            <a:xfrm>
              <a:off x="1156574" y="1903558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91" name="Shape 706"/>
            <p:cNvSpPr/>
            <p:nvPr/>
          </p:nvSpPr>
          <p:spPr>
            <a:xfrm>
              <a:off x="1164638" y="2300656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92" name="Shape 706"/>
            <p:cNvSpPr/>
            <p:nvPr/>
          </p:nvSpPr>
          <p:spPr>
            <a:xfrm>
              <a:off x="1164638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93" name="Shape 706"/>
            <p:cNvSpPr/>
            <p:nvPr/>
          </p:nvSpPr>
          <p:spPr>
            <a:xfrm>
              <a:off x="2064107" y="1920324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94" name="Shape 706"/>
            <p:cNvSpPr/>
            <p:nvPr/>
          </p:nvSpPr>
          <p:spPr>
            <a:xfrm>
              <a:off x="2072171" y="23174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95" name="Shape 706"/>
            <p:cNvSpPr/>
            <p:nvPr/>
          </p:nvSpPr>
          <p:spPr>
            <a:xfrm>
              <a:off x="2072171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96" name="Shape 706"/>
            <p:cNvSpPr/>
            <p:nvPr/>
          </p:nvSpPr>
          <p:spPr>
            <a:xfrm>
              <a:off x="3023894" y="1920324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97" name="Shape 706"/>
            <p:cNvSpPr/>
            <p:nvPr/>
          </p:nvSpPr>
          <p:spPr>
            <a:xfrm>
              <a:off x="3031958" y="230639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98" name="Shape 706"/>
            <p:cNvSpPr/>
            <p:nvPr/>
          </p:nvSpPr>
          <p:spPr>
            <a:xfrm>
              <a:off x="3031958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199" name="Shape 689"/>
            <p:cNvSpPr/>
            <p:nvPr/>
          </p:nvSpPr>
          <p:spPr>
            <a:xfrm>
              <a:off x="2545500" y="1097869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Proxy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00" name="Shape 724"/>
            <p:cNvSpPr/>
            <p:nvPr/>
          </p:nvSpPr>
          <p:spPr>
            <a:xfrm>
              <a:off x="4084615" y="488659"/>
              <a:ext cx="467798" cy="2628990"/>
            </a:xfrm>
            <a:prstGeom prst="roundRect">
              <a:avLst>
                <a:gd name="adj" fmla="val 6724"/>
              </a:avLst>
            </a:prstGeom>
            <a:solidFill>
              <a:srgbClr val="007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4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700" dirty="0" smtClean="0">
                  <a:solidFill>
                    <a:srgbClr val="FFFFFF"/>
                  </a:solidFill>
                </a:rPr>
                <a:t>Admin</a:t>
              </a:r>
              <a:endParaRPr lang="en-US" sz="700" dirty="0" smtClean="0">
                <a:solidFill>
                  <a:srgbClr val="FFFFFF"/>
                </a:solidFill>
              </a:endParaRPr>
            </a:p>
          </p:txBody>
        </p:sp>
        <p:cxnSp>
          <p:nvCxnSpPr>
            <p:cNvPr id="201" name="直线箭头连接符 200"/>
            <p:cNvCxnSpPr>
              <a:endCxn id="196" idx="0"/>
            </p:cNvCxnSpPr>
            <p:nvPr/>
          </p:nvCxnSpPr>
          <p:spPr>
            <a:xfrm>
              <a:off x="2415465" y="1468099"/>
              <a:ext cx="944023" cy="452225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2" name="直线箭头连接符 201"/>
            <p:cNvCxnSpPr/>
            <p:nvPr/>
          </p:nvCxnSpPr>
          <p:spPr>
            <a:xfrm flipH="1" flipV="1">
              <a:off x="3346448" y="1253658"/>
              <a:ext cx="715100" cy="7236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3" name="直线箭头连接符 202"/>
            <p:cNvCxnSpPr/>
            <p:nvPr/>
          </p:nvCxnSpPr>
          <p:spPr>
            <a:xfrm flipH="1">
              <a:off x="3825259" y="2345027"/>
              <a:ext cx="241964" cy="1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4" name="直线箭头连接符 203"/>
            <p:cNvCxnSpPr>
              <a:endCxn id="193" idx="0"/>
            </p:cNvCxnSpPr>
            <p:nvPr/>
          </p:nvCxnSpPr>
          <p:spPr>
            <a:xfrm flipH="1">
              <a:off x="2399702" y="1468099"/>
              <a:ext cx="15764" cy="452225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5" name="直线箭头连接符 204"/>
            <p:cNvCxnSpPr>
              <a:endCxn id="190" idx="0"/>
            </p:cNvCxnSpPr>
            <p:nvPr/>
          </p:nvCxnSpPr>
          <p:spPr>
            <a:xfrm flipH="1">
              <a:off x="1492169" y="1468099"/>
              <a:ext cx="923297" cy="435459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06" name="Shape 689"/>
            <p:cNvSpPr/>
            <p:nvPr/>
          </p:nvSpPr>
          <p:spPr>
            <a:xfrm>
              <a:off x="2105871" y="488924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77AFC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QRS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207" name="Shape 689"/>
            <p:cNvSpPr/>
            <p:nvPr/>
          </p:nvSpPr>
          <p:spPr>
            <a:xfrm>
              <a:off x="1646361" y="1092575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Proxy</a:t>
              </a:r>
              <a:endParaRPr sz="800" dirty="0">
                <a:solidFill>
                  <a:srgbClr val="FFFFFF"/>
                </a:solidFill>
              </a:endParaRPr>
            </a:p>
          </p:txBody>
        </p:sp>
        <p:cxnSp>
          <p:nvCxnSpPr>
            <p:cNvPr id="208" name="直线箭头连接符 207"/>
            <p:cNvCxnSpPr>
              <a:endCxn id="206" idx="3"/>
            </p:cNvCxnSpPr>
            <p:nvPr/>
          </p:nvCxnSpPr>
          <p:spPr>
            <a:xfrm flipH="1" flipV="1">
              <a:off x="2795916" y="643280"/>
              <a:ext cx="1310323" cy="21613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9" name="直线箭头连接符 208"/>
            <p:cNvCxnSpPr>
              <a:stCxn id="206" idx="2"/>
              <a:endCxn id="207" idx="0"/>
            </p:cNvCxnSpPr>
            <p:nvPr/>
          </p:nvCxnSpPr>
          <p:spPr>
            <a:xfrm flipH="1">
              <a:off x="1991384" y="797637"/>
              <a:ext cx="459510" cy="294938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10" name="直线箭头连接符 209"/>
            <p:cNvCxnSpPr>
              <a:stCxn id="206" idx="2"/>
              <a:endCxn id="199" idx="0"/>
            </p:cNvCxnSpPr>
            <p:nvPr/>
          </p:nvCxnSpPr>
          <p:spPr>
            <a:xfrm>
              <a:off x="2450893" y="797637"/>
              <a:ext cx="439630" cy="300232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11" name="文本框 210"/>
            <p:cNvSpPr txBox="1"/>
            <p:nvPr/>
          </p:nvSpPr>
          <p:spPr>
            <a:xfrm>
              <a:off x="1105115" y="379396"/>
              <a:ext cx="824447" cy="3612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Cluster2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2" name="矩形 211"/>
          <p:cNvSpPr>
            <a:spLocks/>
          </p:cNvSpPr>
          <p:nvPr/>
        </p:nvSpPr>
        <p:spPr>
          <a:xfrm>
            <a:off x="4642782" y="3818333"/>
            <a:ext cx="3447300" cy="2705261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 w="19050" cap="flat">
            <a:noFill/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9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文本框 212"/>
          <p:cNvSpPr txBox="1"/>
          <p:nvPr/>
        </p:nvSpPr>
        <p:spPr>
          <a:xfrm>
            <a:off x="6003907" y="4948652"/>
            <a:ext cx="603238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1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……</a:t>
            </a:r>
            <a:endParaRPr kumimoji="0" lang="zh-CN" altLang="en-US" sz="28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1" name="Shape 1185"/>
          <p:cNvSpPr/>
          <p:nvPr/>
        </p:nvSpPr>
        <p:spPr>
          <a:xfrm flipH="1">
            <a:off x="2771033" y="2094927"/>
            <a:ext cx="5674021" cy="14681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63500" cap="rnd">
            <a:solidFill>
              <a:srgbClr val="FF0000"/>
            </a:solidFill>
            <a:custDash>
              <a:ds d="100000" sp="200000"/>
            </a:custDash>
            <a:round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22" name="Shape 1185"/>
          <p:cNvSpPr/>
          <p:nvPr/>
        </p:nvSpPr>
        <p:spPr>
          <a:xfrm flipH="1">
            <a:off x="6333791" y="1929972"/>
            <a:ext cx="2127757" cy="17320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63500" cap="rnd">
            <a:solidFill>
              <a:srgbClr val="FF0000"/>
            </a:solidFill>
            <a:custDash>
              <a:ds d="100000" sp="200000"/>
            </a:custDash>
            <a:round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23" name="Shape 1185"/>
          <p:cNvSpPr/>
          <p:nvPr/>
        </p:nvSpPr>
        <p:spPr>
          <a:xfrm flipH="1" flipV="1">
            <a:off x="2457641" y="3596017"/>
            <a:ext cx="5921437" cy="160006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63500" cap="rnd">
            <a:solidFill>
              <a:srgbClr val="FF0000"/>
            </a:solidFill>
            <a:custDash>
              <a:ds d="100000" sp="200000"/>
            </a:custDash>
            <a:round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24" name="Shape 1185"/>
          <p:cNvSpPr/>
          <p:nvPr/>
        </p:nvSpPr>
        <p:spPr>
          <a:xfrm flipH="1" flipV="1">
            <a:off x="6333791" y="3645503"/>
            <a:ext cx="2012299" cy="14845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63500" cap="rnd">
            <a:solidFill>
              <a:srgbClr val="FF0000"/>
            </a:solidFill>
            <a:custDash>
              <a:ds d="100000" sp="200000"/>
            </a:custDash>
            <a:round/>
            <a:tailEnd type="arrow"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226" name="Shape 220"/>
          <p:cNvSpPr/>
          <p:nvPr/>
        </p:nvSpPr>
        <p:spPr>
          <a:xfrm>
            <a:off x="0" y="11879"/>
            <a:ext cx="2103196" cy="515976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r>
              <a:rPr lang="zh-CN" altLang="en-US" dirty="0" smtClean="0">
                <a:solidFill>
                  <a:srgbClr val="FFFFFF"/>
                </a:solidFill>
              </a:rPr>
              <a:t>机房</a:t>
            </a:r>
            <a:r>
              <a:rPr lang="en-US" altLang="zh-CN" dirty="0" smtClean="0">
                <a:solidFill>
                  <a:srgbClr val="FFFFFF"/>
                </a:solidFill>
              </a:rPr>
              <a:t>1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28" name="文本框 227"/>
          <p:cNvSpPr txBox="1"/>
          <p:nvPr/>
        </p:nvSpPr>
        <p:spPr>
          <a:xfrm>
            <a:off x="4687323" y="3879138"/>
            <a:ext cx="811679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ClusterN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29" name="直线箭头连接符 228"/>
          <p:cNvCxnSpPr>
            <a:endCxn id="17" idx="1"/>
          </p:cNvCxnSpPr>
          <p:nvPr/>
        </p:nvCxnSpPr>
        <p:spPr>
          <a:xfrm flipV="1">
            <a:off x="692759" y="2094914"/>
            <a:ext cx="313390" cy="13"/>
          </a:xfrm>
          <a:prstGeom prst="straightConnector1">
            <a:avLst/>
          </a:prstGeom>
          <a:noFill/>
          <a:ln w="19050" cap="flat">
            <a:solidFill>
              <a:srgbClr val="385E2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4" name="直线箭头连接符 233"/>
          <p:cNvCxnSpPr>
            <a:endCxn id="165" idx="1"/>
          </p:cNvCxnSpPr>
          <p:nvPr/>
        </p:nvCxnSpPr>
        <p:spPr>
          <a:xfrm>
            <a:off x="626782" y="5130097"/>
            <a:ext cx="383318" cy="20438"/>
          </a:xfrm>
          <a:prstGeom prst="straightConnector1">
            <a:avLst/>
          </a:prstGeom>
          <a:noFill/>
          <a:ln w="19050" cap="flat">
            <a:solidFill>
              <a:srgbClr val="385E2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7" name="矩形 236"/>
          <p:cNvSpPr/>
          <p:nvPr/>
        </p:nvSpPr>
        <p:spPr>
          <a:xfrm>
            <a:off x="6636874" y="2736359"/>
            <a:ext cx="2507126" cy="4121641"/>
          </a:xfrm>
          <a:prstGeom prst="rect">
            <a:avLst/>
          </a:prstGeom>
          <a:solidFill>
            <a:srgbClr val="41B2D3"/>
          </a:solidFill>
        </p:spPr>
        <p:txBody>
          <a:bodyPr wrap="square">
            <a:spAutoFit/>
          </a:bodyPr>
          <a:lstStyle/>
          <a:p>
            <a:pPr lvl="0">
              <a:defRPr sz="1800"/>
            </a:pPr>
            <a:endParaRPr lang="zh-CN" altLang="en-US" sz="20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zh-CN" altLang="en-US" sz="2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自动分发部署</a:t>
            </a:r>
            <a:endParaRPr lang="zh-CN" altLang="en-US" sz="24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依赖数据、</a:t>
            </a:r>
            <a:r>
              <a:rPr lang="en-US" altLang="zh-CN" sz="1400" dirty="0" err="1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Binary</a:t>
            </a:r>
            <a:r>
              <a:rPr lang="en-US" altLang="en-US" sz="1400" dirty="0" err="1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分发部署</a:t>
            </a:r>
            <a:endParaRPr lang="en-US" altLang="zh-CN" sz="14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8" indent="0">
              <a:lnSpc>
                <a:spcPct val="150000"/>
              </a:lnSpc>
              <a:buClr>
                <a:srgbClr val="FFFFFF"/>
              </a:buClr>
              <a:buSzPct val="100000"/>
              <a:defRPr sz="1800"/>
            </a:pPr>
            <a:r>
              <a:rPr lang="zh-CN" altLang="en-US" sz="2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集群间资源复用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en-US" sz="1400" dirty="0" err="1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共用Buffer机、机器分配、资源迁移</a:t>
            </a:r>
            <a:endParaRPr lang="en-US" altLang="zh-CN" sz="2400" dirty="0" smtClean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8" indent="0">
              <a:lnSpc>
                <a:spcPct val="150000"/>
              </a:lnSpc>
              <a:buClr>
                <a:srgbClr val="FFFFFF"/>
              </a:buClr>
              <a:buSzPct val="100000"/>
              <a:defRPr sz="1800"/>
            </a:pPr>
            <a:r>
              <a:rPr lang="zh-CN" altLang="en-US" sz="2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提升资源利用率</a:t>
            </a:r>
            <a:endParaRPr lang="zh-CN" altLang="en-US" sz="24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低谷复用</a:t>
            </a:r>
            <a:r>
              <a:rPr lang="en-US" altLang="zh-CN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(</a:t>
            </a:r>
            <a:r>
              <a:rPr lang="zh-CN" altLang="en-US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跑测试算法任务</a:t>
            </a:r>
            <a:r>
              <a:rPr lang="en-US" altLang="zh-CN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)</a:t>
            </a:r>
            <a:r>
              <a:rPr lang="zh-CN" altLang="en-US" sz="1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、不同服务间复用、在线离线复用</a:t>
            </a:r>
            <a:endParaRPr lang="zh-CN" altLang="en-US" sz="14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endParaRPr lang="zh-CN" altLang="en-US" sz="14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256198744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221" grpId="0" animBg="1"/>
      <p:bldP spid="222" grpId="0" animBg="1"/>
      <p:bldP spid="223" grpId="0" animBg="1"/>
      <p:bldP spid="224" grpId="0" animBg="1"/>
      <p:bldP spid="23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726"/>
          <p:cNvSpPr/>
          <p:nvPr/>
        </p:nvSpPr>
        <p:spPr>
          <a:xfrm>
            <a:off x="2619375" y="3760306"/>
            <a:ext cx="5220114" cy="3097694"/>
          </a:xfrm>
          <a:prstGeom prst="roundRect">
            <a:avLst>
              <a:gd name="adj" fmla="val 5750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t" anchorCtr="0"/>
          <a:lstStyle/>
          <a:p>
            <a:pPr lvl="0" algn="l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en-US" dirty="0" smtClean="0">
                <a:solidFill>
                  <a:srgbClr val="000000"/>
                </a:solidFill>
              </a:rPr>
              <a:t>Slave</a:t>
            </a:r>
            <a:endParaRPr dirty="0">
              <a:solidFill>
                <a:srgbClr val="000000"/>
              </a:solidFill>
            </a:endParaRPr>
          </a:p>
        </p:txBody>
      </p:sp>
      <p:grpSp>
        <p:nvGrpSpPr>
          <p:cNvPr id="7" name="Group 198"/>
          <p:cNvGrpSpPr/>
          <p:nvPr/>
        </p:nvGrpSpPr>
        <p:grpSpPr>
          <a:xfrm>
            <a:off x="2932044" y="6361044"/>
            <a:ext cx="4845326" cy="451510"/>
            <a:chOff x="0" y="0"/>
            <a:chExt cx="8534336" cy="523707"/>
          </a:xfrm>
        </p:grpSpPr>
        <p:sp>
          <p:nvSpPr>
            <p:cNvPr id="8" name="Shape 196"/>
            <p:cNvSpPr/>
            <p:nvPr/>
          </p:nvSpPr>
          <p:spPr>
            <a:xfrm>
              <a:off x="0" y="0"/>
              <a:ext cx="8534336" cy="523707"/>
            </a:xfrm>
            <a:prstGeom prst="roundRect">
              <a:avLst>
                <a:gd name="adj" fmla="val 15156"/>
              </a:avLst>
            </a:prstGeom>
            <a:solidFill>
              <a:srgbClr val="00B1D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241300">
                <a:defRPr sz="1800"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endParaRPr/>
            </a:p>
          </p:txBody>
        </p:sp>
        <p:sp>
          <p:nvSpPr>
            <p:cNvPr id="9" name="Shape 197"/>
            <p:cNvSpPr/>
            <p:nvPr/>
          </p:nvSpPr>
          <p:spPr>
            <a:xfrm>
              <a:off x="23248" y="154755"/>
              <a:ext cx="8487840" cy="21419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 defTabSz="241300">
                <a:defRPr sz="20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200" dirty="0" smtClean="0">
                  <a:solidFill>
                    <a:srgbClr val="FFFFFF"/>
                  </a:solidFill>
                </a:rPr>
                <a:t>YUM</a:t>
              </a:r>
              <a:endParaRPr sz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20" name="Shape 186"/>
          <p:cNvSpPr/>
          <p:nvPr/>
        </p:nvSpPr>
        <p:spPr>
          <a:xfrm>
            <a:off x="3428999" y="131951"/>
            <a:ext cx="1577837" cy="613486"/>
          </a:xfrm>
          <a:prstGeom prst="roundRect">
            <a:avLst>
              <a:gd name="adj" fmla="val 13266"/>
            </a:avLst>
          </a:prstGeom>
          <a:solidFill>
            <a:srgbClr val="9A337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dirty="0" smtClean="0">
                <a:solidFill>
                  <a:srgbClr val="FFFFFF"/>
                </a:solidFill>
              </a:rPr>
              <a:t>Zookeeper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29" name="Shape 186"/>
          <p:cNvSpPr/>
          <p:nvPr/>
        </p:nvSpPr>
        <p:spPr>
          <a:xfrm>
            <a:off x="8111067" y="5178237"/>
            <a:ext cx="908694" cy="1133104"/>
          </a:xfrm>
          <a:prstGeom prst="roundRect">
            <a:avLst>
              <a:gd name="adj" fmla="val 13266"/>
            </a:avLst>
          </a:prstGeom>
          <a:solidFill>
            <a:srgbClr val="A77AFC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sz="1200" dirty="0" smtClean="0">
                <a:solidFill>
                  <a:schemeClr val="bg1"/>
                </a:solidFill>
              </a:rPr>
              <a:t>CM</a:t>
            </a:r>
            <a:r>
              <a:rPr lang="en-US" altLang="zh-CN" sz="1200" dirty="0" smtClean="0">
                <a:solidFill>
                  <a:schemeClr val="bg1"/>
                </a:solidFill>
              </a:rPr>
              <a:t>2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37" name="Shape 726"/>
          <p:cNvSpPr/>
          <p:nvPr/>
        </p:nvSpPr>
        <p:spPr>
          <a:xfrm>
            <a:off x="596835" y="5367129"/>
            <a:ext cx="1105232" cy="1474306"/>
          </a:xfrm>
          <a:prstGeom prst="roundRect">
            <a:avLst>
              <a:gd name="adj" fmla="val 5750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t" anchorCtr="0"/>
          <a:lstStyle/>
          <a:p>
            <a:pPr lvl="0" algn="l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 dirty="0">
              <a:solidFill>
                <a:srgbClr val="000000"/>
              </a:solidFill>
            </a:endParaRPr>
          </a:p>
        </p:txBody>
      </p:sp>
      <p:grpSp>
        <p:nvGrpSpPr>
          <p:cNvPr id="38" name="Group 228"/>
          <p:cNvGrpSpPr/>
          <p:nvPr/>
        </p:nvGrpSpPr>
        <p:grpSpPr>
          <a:xfrm>
            <a:off x="663138" y="5433382"/>
            <a:ext cx="976809" cy="612913"/>
            <a:chOff x="0" y="0"/>
            <a:chExt cx="3154466" cy="465927"/>
          </a:xfrm>
          <a:solidFill>
            <a:srgbClr val="385E20"/>
          </a:solidFill>
        </p:grpSpPr>
        <p:sp>
          <p:nvSpPr>
            <p:cNvPr id="39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40" name="Shape 227"/>
            <p:cNvSpPr/>
            <p:nvPr/>
          </p:nvSpPr>
          <p:spPr>
            <a:xfrm>
              <a:off x="23248" y="162772"/>
              <a:ext cx="3107970" cy="14038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Package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41" name="Group 228"/>
          <p:cNvGrpSpPr/>
          <p:nvPr/>
        </p:nvGrpSpPr>
        <p:grpSpPr>
          <a:xfrm>
            <a:off x="663636" y="6095998"/>
            <a:ext cx="976809" cy="679177"/>
            <a:chOff x="0" y="0"/>
            <a:chExt cx="3154466" cy="465927"/>
          </a:xfrm>
          <a:solidFill>
            <a:srgbClr val="385E20"/>
          </a:solidFill>
        </p:grpSpPr>
        <p:sp>
          <p:nvSpPr>
            <p:cNvPr id="42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43" name="Shape 227"/>
            <p:cNvSpPr/>
            <p:nvPr/>
          </p:nvSpPr>
          <p:spPr>
            <a:xfrm>
              <a:off x="23248" y="169620"/>
              <a:ext cx="3107970" cy="126684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err="1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D</a:t>
              </a:r>
              <a:r>
                <a:rPr lang="en-US" sz="1200" dirty="0" err="1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ep</a:t>
              </a: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 Data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2" name="组 1"/>
          <p:cNvGrpSpPr/>
          <p:nvPr/>
        </p:nvGrpSpPr>
        <p:grpSpPr>
          <a:xfrm>
            <a:off x="2956903" y="4236748"/>
            <a:ext cx="2136911" cy="1494809"/>
            <a:chOff x="3713371" y="3240739"/>
            <a:chExt cx="2472077" cy="1245674"/>
          </a:xfrm>
        </p:grpSpPr>
        <p:sp>
          <p:nvSpPr>
            <p:cNvPr id="44" name="Shape 220"/>
            <p:cNvSpPr/>
            <p:nvPr/>
          </p:nvSpPr>
          <p:spPr>
            <a:xfrm>
              <a:off x="3713747" y="3295399"/>
              <a:ext cx="2470601" cy="1191014"/>
            </a:xfrm>
            <a:prstGeom prst="roundRect">
              <a:avLst>
                <a:gd name="adj" fmla="val 17036"/>
              </a:avLst>
            </a:prstGeom>
            <a:solidFill>
              <a:srgbClr val="6220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45" name="Shape 726"/>
            <p:cNvSpPr/>
            <p:nvPr/>
          </p:nvSpPr>
          <p:spPr>
            <a:xfrm>
              <a:off x="3865216" y="3285987"/>
              <a:ext cx="2181087" cy="827708"/>
            </a:xfrm>
            <a:prstGeom prst="roundRect">
              <a:avLst>
                <a:gd name="adj" fmla="val 5750"/>
              </a:avLst>
            </a:prstGeom>
            <a:solidFill>
              <a:srgbClr val="DDDDDD"/>
            </a:solidFill>
            <a:ln w="12700">
              <a:miter lim="400000"/>
            </a:ln>
          </p:spPr>
          <p:txBody>
            <a:bodyPr lIns="71437" tIns="71437" rIns="71437" bIns="71437" anchor="t" anchorCtr="0"/>
            <a:lstStyle/>
            <a:p>
              <a:pPr lvl="0" algn="l">
                <a:defRPr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endParaRPr dirty="0">
                <a:solidFill>
                  <a:srgbClr val="000000"/>
                </a:solidFill>
              </a:endParaRPr>
            </a:p>
          </p:txBody>
        </p:sp>
        <p:sp>
          <p:nvSpPr>
            <p:cNvPr id="46" name="Shape 220"/>
            <p:cNvSpPr/>
            <p:nvPr/>
          </p:nvSpPr>
          <p:spPr>
            <a:xfrm>
              <a:off x="3713371" y="3240739"/>
              <a:ext cx="165651" cy="955783"/>
            </a:xfrm>
            <a:prstGeom prst="roundRect">
              <a:avLst>
                <a:gd name="adj" fmla="val 17036"/>
              </a:avLst>
            </a:prstGeom>
            <a:solidFill>
              <a:srgbClr val="6220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47" name="Shape 220"/>
            <p:cNvSpPr/>
            <p:nvPr/>
          </p:nvSpPr>
          <p:spPr>
            <a:xfrm>
              <a:off x="4876325" y="3255096"/>
              <a:ext cx="165651" cy="955783"/>
            </a:xfrm>
            <a:prstGeom prst="roundRect">
              <a:avLst>
                <a:gd name="adj" fmla="val 17036"/>
              </a:avLst>
            </a:prstGeom>
            <a:solidFill>
              <a:srgbClr val="6220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48" name="Shape 220"/>
            <p:cNvSpPr/>
            <p:nvPr/>
          </p:nvSpPr>
          <p:spPr>
            <a:xfrm>
              <a:off x="6019797" y="3269452"/>
              <a:ext cx="165651" cy="955783"/>
            </a:xfrm>
            <a:prstGeom prst="roundRect">
              <a:avLst>
                <a:gd name="adj" fmla="val 17036"/>
              </a:avLst>
            </a:prstGeom>
            <a:solidFill>
              <a:srgbClr val="6220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</p:grpSp>
      <p:grpSp>
        <p:nvGrpSpPr>
          <p:cNvPr id="49" name="Group 228"/>
          <p:cNvGrpSpPr/>
          <p:nvPr/>
        </p:nvGrpSpPr>
        <p:grpSpPr>
          <a:xfrm>
            <a:off x="3098742" y="4439472"/>
            <a:ext cx="852073" cy="828257"/>
            <a:chOff x="0" y="0"/>
            <a:chExt cx="3154466" cy="465927"/>
          </a:xfrm>
          <a:solidFill>
            <a:srgbClr val="385E20"/>
          </a:solidFill>
        </p:grpSpPr>
        <p:sp>
          <p:nvSpPr>
            <p:cNvPr id="50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51" name="Shape 227"/>
            <p:cNvSpPr/>
            <p:nvPr/>
          </p:nvSpPr>
          <p:spPr>
            <a:xfrm>
              <a:off x="23246" y="181021"/>
              <a:ext cx="3107968" cy="103882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Worker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52" name="Group 228"/>
          <p:cNvGrpSpPr/>
          <p:nvPr/>
        </p:nvGrpSpPr>
        <p:grpSpPr>
          <a:xfrm>
            <a:off x="4112325" y="4141963"/>
            <a:ext cx="820480" cy="529422"/>
            <a:chOff x="0" y="0"/>
            <a:chExt cx="3154466" cy="465927"/>
          </a:xfrm>
          <a:solidFill>
            <a:srgbClr val="2270C0"/>
          </a:solidFill>
        </p:grpSpPr>
        <p:sp>
          <p:nvSpPr>
            <p:cNvPr id="53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54" name="Shape 227"/>
            <p:cNvSpPr/>
            <p:nvPr/>
          </p:nvSpPr>
          <p:spPr>
            <a:xfrm>
              <a:off x="23245" y="151702"/>
              <a:ext cx="3107969" cy="162519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DP</a:t>
              </a:r>
              <a:r>
                <a:rPr lang="en-US" altLang="zh-CN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2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55" name="Group 228"/>
          <p:cNvGrpSpPr/>
          <p:nvPr/>
        </p:nvGrpSpPr>
        <p:grpSpPr>
          <a:xfrm>
            <a:off x="4112825" y="4722398"/>
            <a:ext cx="820480" cy="529422"/>
            <a:chOff x="0" y="0"/>
            <a:chExt cx="3154466" cy="465927"/>
          </a:xfrm>
          <a:solidFill>
            <a:srgbClr val="2270C0"/>
          </a:solidFill>
        </p:grpSpPr>
        <p:sp>
          <p:nvSpPr>
            <p:cNvPr id="56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57" name="Shape 227"/>
            <p:cNvSpPr/>
            <p:nvPr/>
          </p:nvSpPr>
          <p:spPr>
            <a:xfrm>
              <a:off x="23245" y="151702"/>
              <a:ext cx="3107969" cy="162519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err="1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Amon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58" name="Group 228"/>
          <p:cNvGrpSpPr/>
          <p:nvPr/>
        </p:nvGrpSpPr>
        <p:grpSpPr>
          <a:xfrm>
            <a:off x="3099242" y="4042584"/>
            <a:ext cx="852073" cy="380338"/>
            <a:chOff x="0" y="0"/>
            <a:chExt cx="3154466" cy="465927"/>
          </a:xfrm>
          <a:solidFill>
            <a:srgbClr val="385E20"/>
          </a:solidFill>
        </p:grpSpPr>
        <p:sp>
          <p:nvSpPr>
            <p:cNvPr id="59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solidFill>
              <a:srgbClr val="91CC62"/>
            </a:solidFill>
            <a:ln w="12700" cap="flat">
              <a:solidFill>
                <a:srgbClr val="91CC62"/>
              </a:solidFill>
              <a:prstDash val="dash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60" name="Shape 227"/>
            <p:cNvSpPr/>
            <p:nvPr/>
          </p:nvSpPr>
          <p:spPr>
            <a:xfrm>
              <a:off x="23246" y="119851"/>
              <a:ext cx="3107968" cy="226222"/>
            </a:xfrm>
            <a:prstGeom prst="rect">
              <a:avLst/>
            </a:prstGeom>
            <a:solidFill>
              <a:srgbClr val="91CC6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Framework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3776880" y="5284302"/>
            <a:ext cx="410627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rgbClr val="FFFFFF"/>
                </a:solidFill>
              </a:rPr>
              <a:t>Slot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Calibri"/>
            </a:endParaRPr>
          </a:p>
        </p:txBody>
      </p:sp>
      <p:sp>
        <p:nvSpPr>
          <p:cNvPr id="18" name="Shape 186"/>
          <p:cNvSpPr/>
          <p:nvPr/>
        </p:nvSpPr>
        <p:spPr>
          <a:xfrm>
            <a:off x="4266019" y="5371005"/>
            <a:ext cx="666285" cy="294294"/>
          </a:xfrm>
          <a:prstGeom prst="roundRect">
            <a:avLst>
              <a:gd name="adj" fmla="val 13266"/>
            </a:avLst>
          </a:prstGeom>
          <a:solidFill>
            <a:srgbClr val="4AA8D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dirty="0" smtClean="0">
                <a:solidFill>
                  <a:srgbClr val="FFFFFF"/>
                </a:solidFill>
              </a:rPr>
              <a:t>ainst</a:t>
            </a:r>
            <a:r>
              <a:rPr lang="en-US" altLang="zh-CN" dirty="0" smtClean="0">
                <a:solidFill>
                  <a:srgbClr val="FFFFFF"/>
                </a:solidFill>
              </a:rPr>
              <a:t>2</a:t>
            </a:r>
            <a:endParaRPr dirty="0">
              <a:solidFill>
                <a:srgbClr val="FFFFFF"/>
              </a:solidFill>
            </a:endParaRPr>
          </a:p>
        </p:txBody>
      </p:sp>
      <p:grpSp>
        <p:nvGrpSpPr>
          <p:cNvPr id="62" name="组 61"/>
          <p:cNvGrpSpPr/>
          <p:nvPr/>
        </p:nvGrpSpPr>
        <p:grpSpPr>
          <a:xfrm>
            <a:off x="5640965" y="4287106"/>
            <a:ext cx="2136911" cy="1494809"/>
            <a:chOff x="3713371" y="3240739"/>
            <a:chExt cx="2472077" cy="1245674"/>
          </a:xfrm>
        </p:grpSpPr>
        <p:sp>
          <p:nvSpPr>
            <p:cNvPr id="63" name="Shape 220"/>
            <p:cNvSpPr/>
            <p:nvPr/>
          </p:nvSpPr>
          <p:spPr>
            <a:xfrm>
              <a:off x="3713747" y="3295399"/>
              <a:ext cx="2470601" cy="1191014"/>
            </a:xfrm>
            <a:prstGeom prst="roundRect">
              <a:avLst>
                <a:gd name="adj" fmla="val 17036"/>
              </a:avLst>
            </a:prstGeom>
            <a:solidFill>
              <a:srgbClr val="6220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64" name="Shape 726"/>
            <p:cNvSpPr/>
            <p:nvPr/>
          </p:nvSpPr>
          <p:spPr>
            <a:xfrm>
              <a:off x="3865216" y="3285987"/>
              <a:ext cx="2181087" cy="827708"/>
            </a:xfrm>
            <a:prstGeom prst="roundRect">
              <a:avLst>
                <a:gd name="adj" fmla="val 5750"/>
              </a:avLst>
            </a:prstGeom>
            <a:solidFill>
              <a:srgbClr val="DDDDDD"/>
            </a:solidFill>
            <a:ln w="12700">
              <a:miter lim="400000"/>
            </a:ln>
          </p:spPr>
          <p:txBody>
            <a:bodyPr lIns="71437" tIns="71437" rIns="71437" bIns="71437" anchor="t" anchorCtr="0"/>
            <a:lstStyle/>
            <a:p>
              <a:pPr lvl="0" algn="l">
                <a:defRPr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endParaRPr dirty="0">
                <a:solidFill>
                  <a:srgbClr val="000000"/>
                </a:solidFill>
              </a:endParaRPr>
            </a:p>
          </p:txBody>
        </p:sp>
        <p:sp>
          <p:nvSpPr>
            <p:cNvPr id="65" name="Shape 220"/>
            <p:cNvSpPr/>
            <p:nvPr/>
          </p:nvSpPr>
          <p:spPr>
            <a:xfrm>
              <a:off x="3713371" y="3240739"/>
              <a:ext cx="165651" cy="955783"/>
            </a:xfrm>
            <a:prstGeom prst="roundRect">
              <a:avLst>
                <a:gd name="adj" fmla="val 17036"/>
              </a:avLst>
            </a:prstGeom>
            <a:solidFill>
              <a:srgbClr val="6220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66" name="Shape 220"/>
            <p:cNvSpPr/>
            <p:nvPr/>
          </p:nvSpPr>
          <p:spPr>
            <a:xfrm>
              <a:off x="4876325" y="3255096"/>
              <a:ext cx="165651" cy="955783"/>
            </a:xfrm>
            <a:prstGeom prst="roundRect">
              <a:avLst>
                <a:gd name="adj" fmla="val 17036"/>
              </a:avLst>
            </a:prstGeom>
            <a:solidFill>
              <a:srgbClr val="6220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67" name="Shape 220"/>
            <p:cNvSpPr/>
            <p:nvPr/>
          </p:nvSpPr>
          <p:spPr>
            <a:xfrm>
              <a:off x="6019797" y="3269452"/>
              <a:ext cx="165651" cy="955783"/>
            </a:xfrm>
            <a:prstGeom prst="roundRect">
              <a:avLst>
                <a:gd name="adj" fmla="val 17036"/>
              </a:avLst>
            </a:prstGeom>
            <a:solidFill>
              <a:srgbClr val="62208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</p:grpSp>
      <p:grpSp>
        <p:nvGrpSpPr>
          <p:cNvPr id="68" name="Group 228"/>
          <p:cNvGrpSpPr/>
          <p:nvPr/>
        </p:nvGrpSpPr>
        <p:grpSpPr>
          <a:xfrm>
            <a:off x="6789142" y="4621691"/>
            <a:ext cx="852073" cy="696395"/>
            <a:chOff x="0" y="0"/>
            <a:chExt cx="3154466" cy="465927"/>
          </a:xfrm>
          <a:solidFill>
            <a:srgbClr val="385E20"/>
          </a:solidFill>
        </p:grpSpPr>
        <p:sp>
          <p:nvSpPr>
            <p:cNvPr id="69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70" name="Shape 227"/>
            <p:cNvSpPr/>
            <p:nvPr/>
          </p:nvSpPr>
          <p:spPr>
            <a:xfrm>
              <a:off x="23247" y="170633"/>
              <a:ext cx="3107969" cy="124658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AM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71" name="Group 228"/>
          <p:cNvGrpSpPr/>
          <p:nvPr/>
        </p:nvGrpSpPr>
        <p:grpSpPr>
          <a:xfrm>
            <a:off x="5802474" y="4208888"/>
            <a:ext cx="820480" cy="529422"/>
            <a:chOff x="0" y="0"/>
            <a:chExt cx="3154466" cy="465927"/>
          </a:xfrm>
          <a:solidFill>
            <a:srgbClr val="2270C0"/>
          </a:solidFill>
        </p:grpSpPr>
        <p:sp>
          <p:nvSpPr>
            <p:cNvPr id="72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73" name="Shape 227"/>
            <p:cNvSpPr/>
            <p:nvPr/>
          </p:nvSpPr>
          <p:spPr>
            <a:xfrm>
              <a:off x="23245" y="151702"/>
              <a:ext cx="3107969" cy="162519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DP</a:t>
              </a:r>
              <a:r>
                <a:rPr lang="en-US" altLang="zh-CN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2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75" name="Group 228"/>
          <p:cNvGrpSpPr/>
          <p:nvPr/>
        </p:nvGrpSpPr>
        <p:grpSpPr>
          <a:xfrm>
            <a:off x="5802974" y="4789323"/>
            <a:ext cx="820480" cy="529422"/>
            <a:chOff x="0" y="0"/>
            <a:chExt cx="3154466" cy="465927"/>
          </a:xfrm>
          <a:solidFill>
            <a:srgbClr val="2270C0"/>
          </a:solidFill>
        </p:grpSpPr>
        <p:sp>
          <p:nvSpPr>
            <p:cNvPr id="76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77" name="Shape 227"/>
            <p:cNvSpPr/>
            <p:nvPr/>
          </p:nvSpPr>
          <p:spPr>
            <a:xfrm>
              <a:off x="23245" y="151702"/>
              <a:ext cx="3107969" cy="162519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err="1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Amon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78" name="Group 228"/>
          <p:cNvGrpSpPr/>
          <p:nvPr/>
        </p:nvGrpSpPr>
        <p:grpSpPr>
          <a:xfrm>
            <a:off x="6789642" y="4225460"/>
            <a:ext cx="852073" cy="380338"/>
            <a:chOff x="0" y="0"/>
            <a:chExt cx="3154466" cy="465927"/>
          </a:xfrm>
          <a:solidFill>
            <a:srgbClr val="385E20"/>
          </a:solidFill>
        </p:grpSpPr>
        <p:sp>
          <p:nvSpPr>
            <p:cNvPr id="79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solidFill>
              <a:srgbClr val="91CC62"/>
            </a:solidFill>
            <a:ln w="12700" cap="flat">
              <a:solidFill>
                <a:srgbClr val="91CC62"/>
              </a:solidFill>
              <a:prstDash val="dash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80" name="Shape 227"/>
            <p:cNvSpPr/>
            <p:nvPr/>
          </p:nvSpPr>
          <p:spPr>
            <a:xfrm>
              <a:off x="23246" y="119851"/>
              <a:ext cx="3107968" cy="226222"/>
            </a:xfrm>
            <a:prstGeom prst="rect">
              <a:avLst/>
            </a:prstGeom>
            <a:solidFill>
              <a:srgbClr val="91CC6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Framework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sp>
        <p:nvSpPr>
          <p:cNvPr id="81" name="文本框 80"/>
          <p:cNvSpPr txBox="1"/>
          <p:nvPr/>
        </p:nvSpPr>
        <p:spPr>
          <a:xfrm>
            <a:off x="6460942" y="5334660"/>
            <a:ext cx="410627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rgbClr val="FFFFFF"/>
                </a:solidFill>
              </a:rPr>
              <a:t>Slot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sym typeface="Calibri"/>
            </a:endParaRPr>
          </a:p>
        </p:txBody>
      </p:sp>
      <p:sp>
        <p:nvSpPr>
          <p:cNvPr id="82" name="Shape 186"/>
          <p:cNvSpPr/>
          <p:nvPr/>
        </p:nvSpPr>
        <p:spPr>
          <a:xfrm>
            <a:off x="6950081" y="5421363"/>
            <a:ext cx="666285" cy="294294"/>
          </a:xfrm>
          <a:prstGeom prst="roundRect">
            <a:avLst>
              <a:gd name="adj" fmla="val 13266"/>
            </a:avLst>
          </a:prstGeom>
          <a:solidFill>
            <a:srgbClr val="4AA8D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dirty="0" smtClean="0">
                <a:solidFill>
                  <a:srgbClr val="FFFFFF"/>
                </a:solidFill>
              </a:rPr>
              <a:t>ainst</a:t>
            </a:r>
            <a:r>
              <a:rPr lang="en-US" altLang="zh-CN" dirty="0" smtClean="0">
                <a:solidFill>
                  <a:srgbClr val="FFFFFF"/>
                </a:solidFill>
              </a:rPr>
              <a:t>2</a:t>
            </a:r>
            <a:endParaRPr dirty="0">
              <a:solidFill>
                <a:srgbClr val="FFFFFF"/>
              </a:solidFill>
            </a:endParaRPr>
          </a:p>
        </p:txBody>
      </p:sp>
      <p:grpSp>
        <p:nvGrpSpPr>
          <p:cNvPr id="103" name="Group 228"/>
          <p:cNvGrpSpPr/>
          <p:nvPr/>
        </p:nvGrpSpPr>
        <p:grpSpPr>
          <a:xfrm>
            <a:off x="6790143" y="3812007"/>
            <a:ext cx="852073" cy="380338"/>
            <a:chOff x="0" y="0"/>
            <a:chExt cx="3154466" cy="465927"/>
          </a:xfrm>
          <a:solidFill>
            <a:srgbClr val="385E20"/>
          </a:solidFill>
        </p:grpSpPr>
        <p:sp>
          <p:nvSpPr>
            <p:cNvPr id="104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solidFill>
              <a:srgbClr val="91CC62"/>
            </a:solidFill>
            <a:ln w="12700" cap="flat">
              <a:solidFill>
                <a:srgbClr val="91CC62"/>
              </a:solidFill>
              <a:prstDash val="dash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05" name="Shape 227"/>
            <p:cNvSpPr/>
            <p:nvPr/>
          </p:nvSpPr>
          <p:spPr>
            <a:xfrm>
              <a:off x="23246" y="119851"/>
              <a:ext cx="3107968" cy="226222"/>
            </a:xfrm>
            <a:prstGeom prst="rect">
              <a:avLst/>
            </a:prstGeom>
            <a:solidFill>
              <a:srgbClr val="91CC6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SDK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sp>
        <p:nvSpPr>
          <p:cNvPr id="106" name="Shape 186"/>
          <p:cNvSpPr/>
          <p:nvPr/>
        </p:nvSpPr>
        <p:spPr>
          <a:xfrm>
            <a:off x="8111564" y="3594645"/>
            <a:ext cx="908694" cy="1193357"/>
          </a:xfrm>
          <a:prstGeom prst="roundRect">
            <a:avLst>
              <a:gd name="adj" fmla="val 13266"/>
            </a:avLst>
          </a:prstGeom>
          <a:solidFill>
            <a:srgbClr val="A77AFC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sz="1200" dirty="0" smtClean="0">
                <a:solidFill>
                  <a:schemeClr val="bg1"/>
                </a:solidFill>
              </a:rPr>
              <a:t>App Tools</a:t>
            </a:r>
            <a:endParaRPr sz="1200" dirty="0">
              <a:solidFill>
                <a:schemeClr val="bg1"/>
              </a:solidFill>
            </a:endParaRPr>
          </a:p>
        </p:txBody>
      </p:sp>
      <p:grpSp>
        <p:nvGrpSpPr>
          <p:cNvPr id="107" name="Group 228"/>
          <p:cNvGrpSpPr/>
          <p:nvPr/>
        </p:nvGrpSpPr>
        <p:grpSpPr>
          <a:xfrm>
            <a:off x="8182117" y="3644343"/>
            <a:ext cx="775525" cy="449264"/>
            <a:chOff x="0" y="0"/>
            <a:chExt cx="3154466" cy="465927"/>
          </a:xfrm>
          <a:solidFill>
            <a:srgbClr val="385E20"/>
          </a:solidFill>
        </p:grpSpPr>
        <p:sp>
          <p:nvSpPr>
            <p:cNvPr id="108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solidFill>
              <a:srgbClr val="91CC62"/>
            </a:solidFill>
            <a:ln w="12700" cap="flat">
              <a:solidFill>
                <a:srgbClr val="91CC62"/>
              </a:solidFill>
              <a:prstDash val="dash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09" name="Shape 227"/>
            <p:cNvSpPr/>
            <p:nvPr/>
          </p:nvSpPr>
          <p:spPr>
            <a:xfrm>
              <a:off x="23246" y="137205"/>
              <a:ext cx="3107970" cy="191515"/>
            </a:xfrm>
            <a:prstGeom prst="rect">
              <a:avLst/>
            </a:prstGeom>
            <a:solidFill>
              <a:srgbClr val="91CC62"/>
            </a:solidFill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SDK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sp>
        <p:nvSpPr>
          <p:cNvPr id="110" name="Shape 726"/>
          <p:cNvSpPr/>
          <p:nvPr/>
        </p:nvSpPr>
        <p:spPr>
          <a:xfrm>
            <a:off x="2555875" y="1209262"/>
            <a:ext cx="5284111" cy="1871870"/>
          </a:xfrm>
          <a:prstGeom prst="roundRect">
            <a:avLst>
              <a:gd name="adj" fmla="val 5750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t" anchorCtr="0"/>
          <a:lstStyle/>
          <a:p>
            <a:pPr lvl="0" algn="l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en-US" dirty="0" smtClean="0">
                <a:solidFill>
                  <a:srgbClr val="000000"/>
                </a:solidFill>
              </a:rPr>
              <a:t>Master</a:t>
            </a:r>
            <a:endParaRPr dirty="0">
              <a:solidFill>
                <a:srgbClr val="000000"/>
              </a:solidFill>
            </a:endParaRPr>
          </a:p>
        </p:txBody>
      </p:sp>
      <p:grpSp>
        <p:nvGrpSpPr>
          <p:cNvPr id="34" name="Group 225"/>
          <p:cNvGrpSpPr/>
          <p:nvPr/>
        </p:nvGrpSpPr>
        <p:grpSpPr>
          <a:xfrm>
            <a:off x="3092508" y="1656521"/>
            <a:ext cx="1305238" cy="646043"/>
            <a:chOff x="0" y="0"/>
            <a:chExt cx="1530872" cy="647208"/>
          </a:xfrm>
        </p:grpSpPr>
        <p:sp>
          <p:nvSpPr>
            <p:cNvPr id="35" name="Shape 223"/>
            <p:cNvSpPr/>
            <p:nvPr/>
          </p:nvSpPr>
          <p:spPr>
            <a:xfrm>
              <a:off x="0" y="0"/>
              <a:ext cx="1530872" cy="647208"/>
            </a:xfrm>
            <a:prstGeom prst="roundRect">
              <a:avLst>
                <a:gd name="adj" fmla="val 12264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36" name="Shape 224"/>
            <p:cNvSpPr/>
            <p:nvPr/>
          </p:nvSpPr>
          <p:spPr>
            <a:xfrm>
              <a:off x="23247" y="231107"/>
              <a:ext cx="1484378" cy="184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Scheduler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111" name="Group 225"/>
          <p:cNvGrpSpPr/>
          <p:nvPr/>
        </p:nvGrpSpPr>
        <p:grpSpPr>
          <a:xfrm>
            <a:off x="3105429" y="2369491"/>
            <a:ext cx="1305238" cy="646043"/>
            <a:chOff x="0" y="0"/>
            <a:chExt cx="1530872" cy="647208"/>
          </a:xfrm>
        </p:grpSpPr>
        <p:sp>
          <p:nvSpPr>
            <p:cNvPr id="112" name="Shape 223"/>
            <p:cNvSpPr/>
            <p:nvPr/>
          </p:nvSpPr>
          <p:spPr>
            <a:xfrm>
              <a:off x="0" y="0"/>
              <a:ext cx="1530872" cy="647208"/>
            </a:xfrm>
            <a:prstGeom prst="roundRect">
              <a:avLst>
                <a:gd name="adj" fmla="val 12264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113" name="Shape 224"/>
            <p:cNvSpPr/>
            <p:nvPr/>
          </p:nvSpPr>
          <p:spPr>
            <a:xfrm>
              <a:off x="23247" y="231107"/>
              <a:ext cx="1484378" cy="184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Slave Manager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114" name="Group 225"/>
          <p:cNvGrpSpPr/>
          <p:nvPr/>
        </p:nvGrpSpPr>
        <p:grpSpPr>
          <a:xfrm>
            <a:off x="4571949" y="2370153"/>
            <a:ext cx="1305238" cy="646043"/>
            <a:chOff x="0" y="0"/>
            <a:chExt cx="1530872" cy="647208"/>
          </a:xfrm>
        </p:grpSpPr>
        <p:sp>
          <p:nvSpPr>
            <p:cNvPr id="115" name="Shape 223"/>
            <p:cNvSpPr/>
            <p:nvPr/>
          </p:nvSpPr>
          <p:spPr>
            <a:xfrm>
              <a:off x="0" y="0"/>
              <a:ext cx="1530872" cy="647208"/>
            </a:xfrm>
            <a:prstGeom prst="roundRect">
              <a:avLst>
                <a:gd name="adj" fmla="val 12264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116" name="Shape 224"/>
            <p:cNvSpPr/>
            <p:nvPr/>
          </p:nvSpPr>
          <p:spPr>
            <a:xfrm>
              <a:off x="23247" y="138609"/>
              <a:ext cx="1484378" cy="369998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Resource Manager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117" name="Group 225"/>
          <p:cNvGrpSpPr/>
          <p:nvPr/>
        </p:nvGrpSpPr>
        <p:grpSpPr>
          <a:xfrm>
            <a:off x="6087665" y="2353588"/>
            <a:ext cx="1305238" cy="646043"/>
            <a:chOff x="0" y="0"/>
            <a:chExt cx="1530872" cy="647208"/>
          </a:xfrm>
        </p:grpSpPr>
        <p:sp>
          <p:nvSpPr>
            <p:cNvPr id="118" name="Shape 223"/>
            <p:cNvSpPr/>
            <p:nvPr/>
          </p:nvSpPr>
          <p:spPr>
            <a:xfrm>
              <a:off x="0" y="0"/>
              <a:ext cx="1530872" cy="647208"/>
            </a:xfrm>
            <a:prstGeom prst="roundRect">
              <a:avLst>
                <a:gd name="adj" fmla="val 12264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119" name="Shape 224"/>
            <p:cNvSpPr/>
            <p:nvPr/>
          </p:nvSpPr>
          <p:spPr>
            <a:xfrm>
              <a:off x="23247" y="231107"/>
              <a:ext cx="1484378" cy="184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AM Manager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120" name="Group 225"/>
          <p:cNvGrpSpPr/>
          <p:nvPr/>
        </p:nvGrpSpPr>
        <p:grpSpPr>
          <a:xfrm>
            <a:off x="6088162" y="1641943"/>
            <a:ext cx="1305238" cy="646043"/>
            <a:chOff x="0" y="0"/>
            <a:chExt cx="1530872" cy="647208"/>
          </a:xfrm>
        </p:grpSpPr>
        <p:sp>
          <p:nvSpPr>
            <p:cNvPr id="121" name="Shape 223"/>
            <p:cNvSpPr/>
            <p:nvPr/>
          </p:nvSpPr>
          <p:spPr>
            <a:xfrm>
              <a:off x="0" y="0"/>
              <a:ext cx="1530872" cy="647208"/>
            </a:xfrm>
            <a:prstGeom prst="roundRect">
              <a:avLst>
                <a:gd name="adj" fmla="val 12264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122" name="Shape 224"/>
            <p:cNvSpPr/>
            <p:nvPr/>
          </p:nvSpPr>
          <p:spPr>
            <a:xfrm>
              <a:off x="23247" y="231107"/>
              <a:ext cx="1484378" cy="18499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Client Interface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sp>
        <p:nvSpPr>
          <p:cNvPr id="123" name="Shape 186"/>
          <p:cNvSpPr/>
          <p:nvPr/>
        </p:nvSpPr>
        <p:spPr>
          <a:xfrm>
            <a:off x="5578834" y="132615"/>
            <a:ext cx="1577837" cy="613486"/>
          </a:xfrm>
          <a:prstGeom prst="roundRect">
            <a:avLst>
              <a:gd name="adj" fmla="val 13266"/>
            </a:avLst>
          </a:prstGeom>
          <a:solidFill>
            <a:srgbClr val="9A3372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dirty="0" err="1" smtClean="0">
                <a:solidFill>
                  <a:srgbClr val="FFFFFF"/>
                </a:solidFill>
              </a:rPr>
              <a:t>AMon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24" name="Shape 186"/>
          <p:cNvSpPr/>
          <p:nvPr/>
        </p:nvSpPr>
        <p:spPr>
          <a:xfrm>
            <a:off x="8112061" y="1375567"/>
            <a:ext cx="908694" cy="1193357"/>
          </a:xfrm>
          <a:prstGeom prst="roundRect">
            <a:avLst>
              <a:gd name="adj" fmla="val 13266"/>
            </a:avLst>
          </a:prstGeom>
          <a:solidFill>
            <a:srgbClr val="A77AFC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sz="1200" dirty="0" smtClean="0">
                <a:solidFill>
                  <a:schemeClr val="bg1"/>
                </a:solidFill>
              </a:rPr>
              <a:t>Hippo</a:t>
            </a:r>
            <a:r>
              <a:rPr lang="zh-CN" altLang="en-US" sz="1200" dirty="0" smtClean="0">
                <a:solidFill>
                  <a:schemeClr val="bg1"/>
                </a:solidFill>
              </a:rPr>
              <a:t> </a:t>
            </a:r>
            <a:r>
              <a:rPr lang="en-US" altLang="zh-CN" sz="1200" dirty="0" smtClean="0">
                <a:solidFill>
                  <a:schemeClr val="bg1"/>
                </a:solidFill>
              </a:rPr>
              <a:t>Tools</a:t>
            </a:r>
            <a:endParaRPr sz="1200" dirty="0">
              <a:solidFill>
                <a:schemeClr val="bg1"/>
              </a:solidFill>
            </a:endParaRPr>
          </a:p>
        </p:txBody>
      </p:sp>
      <p:cxnSp>
        <p:nvCxnSpPr>
          <p:cNvPr id="5" name="直线箭头连接符 4"/>
          <p:cNvCxnSpPr/>
          <p:nvPr/>
        </p:nvCxnSpPr>
        <p:spPr>
          <a:xfrm flipV="1">
            <a:off x="4248974" y="695740"/>
            <a:ext cx="0" cy="480391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5" name="直线箭头连接符 124"/>
          <p:cNvCxnSpPr/>
          <p:nvPr/>
        </p:nvCxnSpPr>
        <p:spPr>
          <a:xfrm flipV="1">
            <a:off x="6349117" y="746098"/>
            <a:ext cx="0" cy="480391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6" name="Shape 186"/>
          <p:cNvSpPr/>
          <p:nvPr/>
        </p:nvSpPr>
        <p:spPr>
          <a:xfrm>
            <a:off x="3649605" y="5918321"/>
            <a:ext cx="666285" cy="376462"/>
          </a:xfrm>
          <a:prstGeom prst="roundRect">
            <a:avLst>
              <a:gd name="adj" fmla="val 13266"/>
            </a:avLst>
          </a:prstGeom>
          <a:solidFill>
            <a:srgbClr val="4AA8D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dirty="0" smtClean="0">
                <a:solidFill>
                  <a:srgbClr val="FFFFFF"/>
                </a:solidFill>
              </a:rPr>
              <a:t>DP</a:t>
            </a:r>
            <a:r>
              <a:rPr lang="en-US" altLang="zh-CN" dirty="0" smtClean="0">
                <a:solidFill>
                  <a:srgbClr val="FFFFFF"/>
                </a:solidFill>
              </a:rPr>
              <a:t>2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27" name="Shape 186"/>
          <p:cNvSpPr/>
          <p:nvPr/>
        </p:nvSpPr>
        <p:spPr>
          <a:xfrm>
            <a:off x="6391502" y="5918984"/>
            <a:ext cx="666285" cy="376462"/>
          </a:xfrm>
          <a:prstGeom prst="roundRect">
            <a:avLst>
              <a:gd name="adj" fmla="val 13266"/>
            </a:avLst>
          </a:prstGeom>
          <a:solidFill>
            <a:srgbClr val="4AA8D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dirty="0" smtClean="0">
                <a:solidFill>
                  <a:srgbClr val="FFFFFF"/>
                </a:solidFill>
              </a:rPr>
              <a:t>DP</a:t>
            </a:r>
            <a:r>
              <a:rPr lang="en-US" altLang="zh-CN" dirty="0" smtClean="0">
                <a:solidFill>
                  <a:srgbClr val="FFFFFF"/>
                </a:solidFill>
              </a:rPr>
              <a:t>2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128" name="直线箭头连接符 127"/>
          <p:cNvCxnSpPr>
            <a:stCxn id="126" idx="1"/>
            <a:endCxn id="37" idx="3"/>
          </p:cNvCxnSpPr>
          <p:nvPr/>
        </p:nvCxnSpPr>
        <p:spPr>
          <a:xfrm flipH="1" flipV="1">
            <a:off x="1702067" y="6104282"/>
            <a:ext cx="1947538" cy="2270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dash"/>
            <a:bevel/>
            <a:headEnd type="none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4" name="直线箭头连接符 133"/>
          <p:cNvCxnSpPr>
            <a:endCxn id="126" idx="3"/>
          </p:cNvCxnSpPr>
          <p:nvPr/>
        </p:nvCxnSpPr>
        <p:spPr>
          <a:xfrm flipH="1" flipV="1">
            <a:off x="4315890" y="6106552"/>
            <a:ext cx="2042623" cy="17228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dash"/>
            <a:bevel/>
            <a:headEnd type="none"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5" name="直线箭头连接符 134"/>
          <p:cNvCxnSpPr>
            <a:stCxn id="126" idx="0"/>
            <a:endCxn id="3" idx="2"/>
          </p:cNvCxnSpPr>
          <p:nvPr/>
        </p:nvCxnSpPr>
        <p:spPr>
          <a:xfrm flipH="1" flipV="1">
            <a:off x="3982194" y="5622854"/>
            <a:ext cx="554" cy="295467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9" name="直线箭头连接符 138"/>
          <p:cNvCxnSpPr/>
          <p:nvPr/>
        </p:nvCxnSpPr>
        <p:spPr>
          <a:xfrm flipV="1">
            <a:off x="4708664" y="5748133"/>
            <a:ext cx="3" cy="596346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3" name="直线箭头连接符 142"/>
          <p:cNvCxnSpPr/>
          <p:nvPr/>
        </p:nvCxnSpPr>
        <p:spPr>
          <a:xfrm flipV="1">
            <a:off x="7380302" y="5798492"/>
            <a:ext cx="3" cy="596346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4" name="直线箭头连接符 143"/>
          <p:cNvCxnSpPr>
            <a:stCxn id="122" idx="3"/>
            <a:endCxn id="124" idx="1"/>
          </p:cNvCxnSpPr>
          <p:nvPr/>
        </p:nvCxnSpPr>
        <p:spPr>
          <a:xfrm>
            <a:off x="7373580" y="1964967"/>
            <a:ext cx="738481" cy="7279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7" name="直线箭头连接符 146"/>
          <p:cNvCxnSpPr>
            <a:stCxn id="122" idx="3"/>
            <a:endCxn id="108" idx="0"/>
          </p:cNvCxnSpPr>
          <p:nvPr/>
        </p:nvCxnSpPr>
        <p:spPr>
          <a:xfrm>
            <a:off x="7373580" y="1964967"/>
            <a:ext cx="1196300" cy="1679376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0" name="直线箭头连接符 149"/>
          <p:cNvCxnSpPr>
            <a:stCxn id="29" idx="1"/>
            <a:endCxn id="67" idx="1"/>
          </p:cNvCxnSpPr>
          <p:nvPr/>
        </p:nvCxnSpPr>
        <p:spPr>
          <a:xfrm flipH="1" flipV="1">
            <a:off x="7634685" y="4895032"/>
            <a:ext cx="476383" cy="849757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3" name="直线箭头连接符 152"/>
          <p:cNvCxnSpPr>
            <a:stCxn id="70" idx="3"/>
            <a:endCxn id="106" idx="1"/>
          </p:cNvCxnSpPr>
          <p:nvPr/>
        </p:nvCxnSpPr>
        <p:spPr>
          <a:xfrm flipV="1">
            <a:off x="7634935" y="4191324"/>
            <a:ext cx="476629" cy="778562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6" name="直线箭头连接符 155"/>
          <p:cNvCxnSpPr>
            <a:stCxn id="112" idx="2"/>
            <a:endCxn id="47" idx="0"/>
          </p:cNvCxnSpPr>
          <p:nvPr/>
        </p:nvCxnSpPr>
        <p:spPr>
          <a:xfrm>
            <a:off x="3758048" y="3015533"/>
            <a:ext cx="275731" cy="1238443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0" name="曲线连接符 159"/>
          <p:cNvCxnSpPr>
            <a:stCxn id="105" idx="0"/>
            <a:endCxn id="47" idx="0"/>
          </p:cNvCxnSpPr>
          <p:nvPr/>
        </p:nvCxnSpPr>
        <p:spPr>
          <a:xfrm rot="16200000" flipH="1" flipV="1">
            <a:off x="5452912" y="2490709"/>
            <a:ext cx="344134" cy="3182400"/>
          </a:xfrm>
          <a:prstGeom prst="curvedConnector3">
            <a:avLst>
              <a:gd name="adj1" fmla="val -66428"/>
            </a:avLst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2" name="直线箭头连接符 161"/>
          <p:cNvCxnSpPr>
            <a:stCxn id="118" idx="2"/>
            <a:endCxn id="104" idx="0"/>
          </p:cNvCxnSpPr>
          <p:nvPr/>
        </p:nvCxnSpPr>
        <p:spPr>
          <a:xfrm>
            <a:off x="6740284" y="2999631"/>
            <a:ext cx="475896" cy="812377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0" name="直线箭头连接符 169"/>
          <p:cNvCxnSpPr/>
          <p:nvPr/>
        </p:nvCxnSpPr>
        <p:spPr>
          <a:xfrm flipH="1" flipV="1">
            <a:off x="6710337" y="5740927"/>
            <a:ext cx="1820" cy="227756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71" name="文本框 170"/>
          <p:cNvSpPr txBox="1"/>
          <p:nvPr/>
        </p:nvSpPr>
        <p:spPr>
          <a:xfrm>
            <a:off x="3727175" y="3230219"/>
            <a:ext cx="361635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rpc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文本框 171"/>
          <p:cNvSpPr txBox="1"/>
          <p:nvPr/>
        </p:nvSpPr>
        <p:spPr>
          <a:xfrm>
            <a:off x="5317896" y="3065238"/>
            <a:ext cx="361635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rpc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6796375" y="3015538"/>
            <a:ext cx="361635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1" i="0" u="none" strike="noStrike" cap="none" spc="0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rpc</a:t>
            </a:r>
            <a:endParaRPr kumimoji="0" lang="zh-CN" altLang="en-US" sz="16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7865323" y="2618635"/>
            <a:ext cx="361635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1" i="0" u="none" strike="noStrike" cap="none" spc="0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rpc</a:t>
            </a:r>
            <a:endParaRPr kumimoji="0" lang="zh-CN" altLang="en-US" sz="16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7816120" y="1691649"/>
            <a:ext cx="361635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1" i="0" u="none" strike="noStrike" cap="none" spc="0" normalizeH="0" baseline="0" dirty="0" err="1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rpc</a:t>
            </a:r>
            <a:endParaRPr kumimoji="0" lang="zh-CN" altLang="en-US" sz="1600" b="1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0" name="Shape 143"/>
          <p:cNvSpPr/>
          <p:nvPr/>
        </p:nvSpPr>
        <p:spPr>
          <a:xfrm>
            <a:off x="569137" y="0"/>
            <a:ext cx="1606918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4000" dirty="0" smtClean="0">
                <a:solidFill>
                  <a:srgbClr val="FFFFFF"/>
                </a:solidFill>
              </a:rPr>
              <a:t>Hippo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6162003"/>
      </p:ext>
    </p:extLst>
  </p:cSld>
  <p:clrMapOvr>
    <a:masterClrMapping/>
  </p:clrMapOvr>
  <p:transition xmlns:p14="http://schemas.microsoft.com/office/powerpoint/2010/main" spd="med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组 151"/>
          <p:cNvGrpSpPr/>
          <p:nvPr/>
        </p:nvGrpSpPr>
        <p:grpSpPr>
          <a:xfrm>
            <a:off x="0" y="4734206"/>
            <a:ext cx="4601896" cy="1319639"/>
            <a:chOff x="0" y="4734206"/>
            <a:chExt cx="4601896" cy="1319639"/>
          </a:xfrm>
        </p:grpSpPr>
        <p:sp>
          <p:nvSpPr>
            <p:cNvPr id="107" name="矩形 106"/>
            <p:cNvSpPr>
              <a:spLocks/>
            </p:cNvSpPr>
            <p:nvPr/>
          </p:nvSpPr>
          <p:spPr>
            <a:xfrm>
              <a:off x="0" y="4734206"/>
              <a:ext cx="4601896" cy="1319639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Shape 706"/>
            <p:cNvSpPr/>
            <p:nvPr/>
          </p:nvSpPr>
          <p:spPr>
            <a:xfrm>
              <a:off x="33169" y="4860897"/>
              <a:ext cx="989481" cy="1093975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t" anchorCtr="0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300" dirty="0" smtClean="0">
                  <a:solidFill>
                    <a:srgbClr val="FFFFFF"/>
                  </a:solidFill>
                </a:rPr>
                <a:t>Searcher</a:t>
              </a:r>
              <a:endParaRPr sz="1300" dirty="0">
                <a:solidFill>
                  <a:srgbClr val="FFFFFF"/>
                </a:solidFill>
              </a:endParaRPr>
            </a:p>
          </p:txBody>
        </p:sp>
        <p:sp>
          <p:nvSpPr>
            <p:cNvPr id="67" name="Shape 186"/>
            <p:cNvSpPr/>
            <p:nvPr/>
          </p:nvSpPr>
          <p:spPr>
            <a:xfrm>
              <a:off x="102774" y="5562924"/>
              <a:ext cx="837404" cy="342462"/>
            </a:xfrm>
            <a:prstGeom prst="roundRect">
              <a:avLst>
                <a:gd name="adj" fmla="val 13266"/>
              </a:avLst>
            </a:prstGeom>
            <a:solidFill>
              <a:srgbClr val="842C61"/>
            </a:solidFill>
            <a:ln w="12700">
              <a:miter lim="4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 defTabSz="100523">
                <a:defRPr sz="1800"/>
              </a:pPr>
              <a:r>
                <a:rPr lang="en-US" sz="1100" dirty="0" smtClean="0">
                  <a:solidFill>
                    <a:schemeClr val="bg1"/>
                  </a:solidFill>
                </a:rPr>
                <a:t>Hippo</a:t>
              </a:r>
              <a:r>
                <a:rPr lang="zh-CN" altLang="en-US" sz="11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Slave</a:t>
              </a:r>
            </a:p>
          </p:txBody>
        </p:sp>
        <p:sp>
          <p:nvSpPr>
            <p:cNvPr id="81" name="Shape 706"/>
            <p:cNvSpPr/>
            <p:nvPr/>
          </p:nvSpPr>
          <p:spPr>
            <a:xfrm>
              <a:off x="1175227" y="4856800"/>
              <a:ext cx="989481" cy="1093975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t" anchorCtr="0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300" dirty="0" smtClean="0">
                  <a:solidFill>
                    <a:srgbClr val="FFFFFF"/>
                  </a:solidFill>
                </a:rPr>
                <a:t>Searcher</a:t>
              </a:r>
              <a:endParaRPr sz="1300" dirty="0">
                <a:solidFill>
                  <a:srgbClr val="FFFFFF"/>
                </a:solidFill>
              </a:endParaRPr>
            </a:p>
          </p:txBody>
        </p:sp>
        <p:sp>
          <p:nvSpPr>
            <p:cNvPr id="82" name="Shape 186"/>
            <p:cNvSpPr/>
            <p:nvPr/>
          </p:nvSpPr>
          <p:spPr>
            <a:xfrm>
              <a:off x="1244832" y="5558827"/>
              <a:ext cx="837404" cy="342462"/>
            </a:xfrm>
            <a:prstGeom prst="roundRect">
              <a:avLst>
                <a:gd name="adj" fmla="val 13266"/>
              </a:avLst>
            </a:prstGeom>
            <a:solidFill>
              <a:srgbClr val="842C61"/>
            </a:solidFill>
            <a:ln w="12700">
              <a:miter lim="4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 defTabSz="100523">
                <a:defRPr sz="1800"/>
              </a:pPr>
              <a:r>
                <a:rPr lang="en-US" sz="1100" dirty="0" smtClean="0">
                  <a:solidFill>
                    <a:schemeClr val="bg1"/>
                  </a:solidFill>
                </a:rPr>
                <a:t>Hippo</a:t>
              </a:r>
              <a:r>
                <a:rPr lang="zh-CN" altLang="en-US" sz="11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Slave</a:t>
              </a:r>
            </a:p>
          </p:txBody>
        </p:sp>
        <p:sp>
          <p:nvSpPr>
            <p:cNvPr id="84" name="Shape 706"/>
            <p:cNvSpPr/>
            <p:nvPr/>
          </p:nvSpPr>
          <p:spPr>
            <a:xfrm>
              <a:off x="2317283" y="4860739"/>
              <a:ext cx="989481" cy="1093975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t" anchorCtr="0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300" dirty="0" smtClean="0">
                  <a:solidFill>
                    <a:srgbClr val="FFFFFF"/>
                  </a:solidFill>
                </a:rPr>
                <a:t>Searcher</a:t>
              </a:r>
              <a:endParaRPr sz="1300" dirty="0">
                <a:solidFill>
                  <a:srgbClr val="FFFFFF"/>
                </a:solidFill>
              </a:endParaRPr>
            </a:p>
          </p:txBody>
        </p:sp>
        <p:sp>
          <p:nvSpPr>
            <p:cNvPr id="85" name="Shape 186"/>
            <p:cNvSpPr/>
            <p:nvPr/>
          </p:nvSpPr>
          <p:spPr>
            <a:xfrm>
              <a:off x="2386888" y="5562766"/>
              <a:ext cx="837404" cy="342462"/>
            </a:xfrm>
            <a:prstGeom prst="roundRect">
              <a:avLst>
                <a:gd name="adj" fmla="val 13266"/>
              </a:avLst>
            </a:prstGeom>
            <a:solidFill>
              <a:srgbClr val="842C61"/>
            </a:solidFill>
            <a:ln w="12700">
              <a:miter lim="4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 defTabSz="100523">
                <a:defRPr sz="1800"/>
              </a:pPr>
              <a:r>
                <a:rPr lang="en-US" sz="1100" dirty="0" smtClean="0">
                  <a:solidFill>
                    <a:schemeClr val="bg1"/>
                  </a:solidFill>
                </a:rPr>
                <a:t>Hippo</a:t>
              </a:r>
              <a:r>
                <a:rPr lang="zh-CN" altLang="en-US" sz="11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Slave</a:t>
              </a:r>
            </a:p>
          </p:txBody>
        </p:sp>
        <p:sp>
          <p:nvSpPr>
            <p:cNvPr id="87" name="Shape 706"/>
            <p:cNvSpPr/>
            <p:nvPr/>
          </p:nvSpPr>
          <p:spPr>
            <a:xfrm>
              <a:off x="3475832" y="4856800"/>
              <a:ext cx="989481" cy="1093975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t" anchorCtr="0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300" dirty="0" smtClean="0">
                  <a:solidFill>
                    <a:srgbClr val="FFFFFF"/>
                  </a:solidFill>
                </a:rPr>
                <a:t>Searcher</a:t>
              </a:r>
              <a:endParaRPr sz="1300" dirty="0">
                <a:solidFill>
                  <a:srgbClr val="FFFFFF"/>
                </a:solidFill>
              </a:endParaRPr>
            </a:p>
          </p:txBody>
        </p:sp>
        <p:sp>
          <p:nvSpPr>
            <p:cNvPr id="88" name="Shape 186"/>
            <p:cNvSpPr/>
            <p:nvPr/>
          </p:nvSpPr>
          <p:spPr>
            <a:xfrm>
              <a:off x="3545437" y="5558827"/>
              <a:ext cx="837404" cy="342462"/>
            </a:xfrm>
            <a:prstGeom prst="roundRect">
              <a:avLst>
                <a:gd name="adj" fmla="val 13266"/>
              </a:avLst>
            </a:prstGeom>
            <a:solidFill>
              <a:srgbClr val="842C61"/>
            </a:solidFill>
            <a:ln w="12700">
              <a:miter lim="4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 defTabSz="100523">
                <a:defRPr sz="1800"/>
              </a:pPr>
              <a:r>
                <a:rPr lang="en-US" sz="1100" dirty="0" smtClean="0">
                  <a:solidFill>
                    <a:schemeClr val="bg1"/>
                  </a:solidFill>
                </a:rPr>
                <a:t>Hippo</a:t>
              </a:r>
              <a:r>
                <a:rPr lang="zh-CN" altLang="en-US" sz="11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Slave</a:t>
              </a:r>
            </a:p>
          </p:txBody>
        </p:sp>
      </p:grpSp>
      <p:sp>
        <p:nvSpPr>
          <p:cNvPr id="2" name="TextBox 44"/>
          <p:cNvSpPr txBox="1"/>
          <p:nvPr/>
        </p:nvSpPr>
        <p:spPr>
          <a:xfrm>
            <a:off x="181401" y="322414"/>
            <a:ext cx="3262868" cy="2308324"/>
          </a:xfrm>
          <a:prstGeom prst="rect">
            <a:avLst/>
          </a:prstGeom>
          <a:solidFill>
            <a:srgbClr val="41B2D3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</a:rPr>
              <a:t>A</a:t>
            </a:r>
            <a:r>
              <a:rPr lang="en-US" altLang="zh-CN" sz="1600" dirty="0" smtClean="0">
                <a:solidFill>
                  <a:schemeClr val="bg1"/>
                </a:solidFill>
              </a:rPr>
              <a:t>pplication</a:t>
            </a:r>
          </a:p>
          <a:p>
            <a:r>
              <a:rPr lang="en-US" altLang="zh-CN" sz="1600" dirty="0" err="1" smtClean="0">
                <a:solidFill>
                  <a:schemeClr val="bg1"/>
                </a:solidFill>
              </a:rPr>
              <a:t>app_name</a:t>
            </a:r>
            <a:r>
              <a:rPr lang="en-US" altLang="zh-CN" sz="1600" dirty="0" smtClean="0">
                <a:solidFill>
                  <a:schemeClr val="bg1"/>
                </a:solidFill>
              </a:rPr>
              <a:t>: test</a:t>
            </a:r>
          </a:p>
          <a:p>
            <a:r>
              <a:rPr lang="en-US" altLang="zh-CN" sz="1600" dirty="0" smtClean="0">
                <a:solidFill>
                  <a:schemeClr val="bg1"/>
                </a:solidFill>
              </a:rPr>
              <a:t>user: test</a:t>
            </a:r>
          </a:p>
          <a:p>
            <a:r>
              <a:rPr lang="en-US" altLang="zh-CN" sz="1600" dirty="0" smtClean="0">
                <a:solidFill>
                  <a:schemeClr val="bg1"/>
                </a:solidFill>
              </a:rPr>
              <a:t>packages: { ha3, java }</a:t>
            </a:r>
          </a:p>
          <a:p>
            <a:r>
              <a:rPr lang="en-US" altLang="zh-CN" sz="1600" dirty="0" smtClean="0">
                <a:solidFill>
                  <a:schemeClr val="bg1"/>
                </a:solidFill>
              </a:rPr>
              <a:t>resource : { </a:t>
            </a:r>
            <a:r>
              <a:rPr lang="en-US" altLang="zh-CN" sz="1600" dirty="0" err="1" smtClean="0">
                <a:solidFill>
                  <a:schemeClr val="bg1"/>
                </a:solidFill>
              </a:rPr>
              <a:t>cpu</a:t>
            </a:r>
            <a:r>
              <a:rPr lang="en-US" altLang="zh-CN" sz="1600" dirty="0" smtClean="0">
                <a:solidFill>
                  <a:schemeClr val="bg1"/>
                </a:solidFill>
              </a:rPr>
              <a:t> : xx, </a:t>
            </a:r>
            <a:r>
              <a:rPr lang="en-US" altLang="zh-CN" sz="1600" dirty="0" err="1" smtClean="0">
                <a:solidFill>
                  <a:schemeClr val="bg1"/>
                </a:solidFill>
              </a:rPr>
              <a:t>mem</a:t>
            </a:r>
            <a:r>
              <a:rPr lang="en-US" altLang="zh-CN" sz="1600" dirty="0" smtClean="0">
                <a:solidFill>
                  <a:schemeClr val="bg1"/>
                </a:solidFill>
              </a:rPr>
              <a:t>: xx }</a:t>
            </a:r>
          </a:p>
          <a:p>
            <a:r>
              <a:rPr lang="en-US" altLang="zh-CN" sz="1600" dirty="0" smtClean="0">
                <a:solidFill>
                  <a:schemeClr val="bg1"/>
                </a:solidFill>
              </a:rPr>
              <a:t>process: </a:t>
            </a:r>
            <a:r>
              <a:rPr lang="en-US" altLang="zh-CN" sz="1600" dirty="0" err="1" smtClean="0">
                <a:solidFill>
                  <a:schemeClr val="bg1"/>
                </a:solidFill>
              </a:rPr>
              <a:t>hippoadmin_worker</a:t>
            </a:r>
            <a:endParaRPr lang="en-US" altLang="zh-CN" sz="1600" dirty="0" smtClean="0">
              <a:solidFill>
                <a:schemeClr val="bg1"/>
              </a:solidFill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</a:rPr>
              <a:t>parameters: -p xx -c xx</a:t>
            </a:r>
          </a:p>
          <a:p>
            <a:r>
              <a:rPr lang="en-US" altLang="zh-CN" sz="1600" dirty="0" err="1" smtClean="0">
                <a:solidFill>
                  <a:schemeClr val="bg1"/>
                </a:solidFill>
              </a:rPr>
              <a:t>envs</a:t>
            </a:r>
            <a:r>
              <a:rPr lang="en-US" altLang="zh-CN" sz="1600" dirty="0" smtClean="0">
                <a:solidFill>
                  <a:schemeClr val="bg1"/>
                </a:solidFill>
              </a:rPr>
              <a:t>: </a:t>
            </a:r>
            <a:r>
              <a:rPr lang="en-US" altLang="zh-CN" sz="1600" dirty="0" err="1" smtClean="0">
                <a:solidFill>
                  <a:schemeClr val="bg1"/>
                </a:solidFill>
              </a:rPr>
              <a:t>xxxx</a:t>
            </a:r>
            <a:endParaRPr lang="en-US" altLang="zh-CN" sz="1600" dirty="0" smtClean="0">
              <a:solidFill>
                <a:schemeClr val="bg1"/>
              </a:solidFill>
            </a:endParaRPr>
          </a:p>
          <a:p>
            <a:r>
              <a:rPr lang="en-US" altLang="zh-CN" sz="1600" dirty="0" smtClean="0">
                <a:solidFill>
                  <a:schemeClr val="bg1"/>
                </a:solidFill>
              </a:rPr>
              <a:t>….</a:t>
            </a:r>
            <a:endParaRPr lang="zh-CN" altLang="en-US" sz="1600" dirty="0" smtClean="0">
              <a:solidFill>
                <a:schemeClr val="bg1"/>
              </a:solidFill>
            </a:endParaRPr>
          </a:p>
        </p:txBody>
      </p:sp>
      <p:sp>
        <p:nvSpPr>
          <p:cNvPr id="3" name="Shape 724"/>
          <p:cNvSpPr/>
          <p:nvPr/>
        </p:nvSpPr>
        <p:spPr>
          <a:xfrm>
            <a:off x="5245170" y="1088702"/>
            <a:ext cx="2133944" cy="758792"/>
          </a:xfrm>
          <a:prstGeom prst="roundRect">
            <a:avLst>
              <a:gd name="adj" fmla="val 6724"/>
            </a:avLst>
          </a:prstGeom>
          <a:solidFill>
            <a:srgbClr val="FF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err="1" smtClean="0">
                <a:solidFill>
                  <a:srgbClr val="FFFFFF"/>
                </a:solidFill>
              </a:rPr>
              <a:t>Hipoo</a:t>
            </a:r>
            <a:r>
              <a:rPr lang="zh-CN" altLang="en-US" sz="1400" dirty="0" smtClean="0">
                <a:solidFill>
                  <a:srgbClr val="FFFFFF"/>
                </a:solidFill>
              </a:rPr>
              <a:t> </a:t>
            </a:r>
            <a:r>
              <a:rPr lang="en-US" altLang="zh-CN" sz="1400" dirty="0" smtClean="0">
                <a:solidFill>
                  <a:srgbClr val="FFFFFF"/>
                </a:solidFill>
              </a:rPr>
              <a:t>Master</a:t>
            </a:r>
            <a:endParaRPr lang="en-US" sz="1400" dirty="0" smtClean="0">
              <a:solidFill>
                <a:srgbClr val="FFFFFF"/>
              </a:solidFill>
            </a:endParaRPr>
          </a:p>
        </p:txBody>
      </p:sp>
      <p:cxnSp>
        <p:nvCxnSpPr>
          <p:cNvPr id="4" name="直线箭头连接符 3"/>
          <p:cNvCxnSpPr>
            <a:stCxn id="2" idx="3"/>
            <a:endCxn id="3" idx="1"/>
          </p:cNvCxnSpPr>
          <p:nvPr/>
        </p:nvCxnSpPr>
        <p:spPr>
          <a:xfrm flipV="1">
            <a:off x="3444269" y="1468098"/>
            <a:ext cx="1800901" cy="8478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" name="文本框 6"/>
          <p:cNvSpPr txBox="1"/>
          <p:nvPr/>
        </p:nvSpPr>
        <p:spPr>
          <a:xfrm>
            <a:off x="3843163" y="1072212"/>
            <a:ext cx="884114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1.</a:t>
            </a: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Submit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" name="直线箭头连接符 7"/>
          <p:cNvCxnSpPr>
            <a:stCxn id="3" idx="2"/>
            <a:endCxn id="11" idx="0"/>
          </p:cNvCxnSpPr>
          <p:nvPr/>
        </p:nvCxnSpPr>
        <p:spPr>
          <a:xfrm flipH="1">
            <a:off x="6309053" y="1847494"/>
            <a:ext cx="3089" cy="824775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48" name="组 147"/>
          <p:cNvGrpSpPr/>
          <p:nvPr/>
        </p:nvGrpSpPr>
        <p:grpSpPr>
          <a:xfrm>
            <a:off x="4799829" y="2672269"/>
            <a:ext cx="3018448" cy="3299098"/>
            <a:chOff x="4766841" y="2672269"/>
            <a:chExt cx="3018448" cy="3299098"/>
          </a:xfrm>
        </p:grpSpPr>
        <p:sp>
          <p:nvSpPr>
            <p:cNvPr id="11" name="Shape 724"/>
            <p:cNvSpPr/>
            <p:nvPr/>
          </p:nvSpPr>
          <p:spPr>
            <a:xfrm>
              <a:off x="4766841" y="2672269"/>
              <a:ext cx="3018448" cy="3299098"/>
            </a:xfrm>
            <a:prstGeom prst="roundRect">
              <a:avLst>
                <a:gd name="adj" fmla="val 6724"/>
              </a:avLst>
            </a:prstGeom>
            <a:solidFill>
              <a:srgbClr val="007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t" anchorCtr="0"/>
            <a:lstStyle>
              <a:lvl1pPr algn="ctr">
                <a:defRPr sz="14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dirty="0" smtClean="0">
                  <a:solidFill>
                    <a:srgbClr val="FFFFFF"/>
                  </a:solidFill>
                </a:rPr>
                <a:t>Admin</a:t>
              </a:r>
              <a:endParaRPr lang="en-US" sz="700" dirty="0" smtClean="0">
                <a:solidFill>
                  <a:srgbClr val="FFFFFF"/>
                </a:solidFill>
              </a:endParaRPr>
            </a:p>
          </p:txBody>
        </p:sp>
        <p:sp>
          <p:nvSpPr>
            <p:cNvPr id="13" name="矩形 12"/>
            <p:cNvSpPr>
              <a:spLocks/>
            </p:cNvSpPr>
            <p:nvPr/>
          </p:nvSpPr>
          <p:spPr>
            <a:xfrm>
              <a:off x="5038645" y="3068162"/>
              <a:ext cx="2482731" cy="2391845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Shape 186"/>
            <p:cNvSpPr/>
            <p:nvPr/>
          </p:nvSpPr>
          <p:spPr>
            <a:xfrm>
              <a:off x="5492434" y="5509497"/>
              <a:ext cx="1682566" cy="393399"/>
            </a:xfrm>
            <a:prstGeom prst="roundRect">
              <a:avLst>
                <a:gd name="adj" fmla="val 13266"/>
              </a:avLst>
            </a:prstGeom>
            <a:solidFill>
              <a:srgbClr val="842C61"/>
            </a:solidFill>
            <a:ln w="12700">
              <a:miter lim="4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 defTabSz="100523">
                <a:defRPr sz="1800"/>
              </a:pPr>
              <a:r>
                <a:rPr lang="en-US" sz="1400" dirty="0" smtClean="0">
                  <a:solidFill>
                    <a:schemeClr val="bg1"/>
                  </a:solidFill>
                </a:rPr>
                <a:t>Hippo</a:t>
              </a:r>
              <a:r>
                <a:rPr lang="zh-CN" altLang="en-US" sz="14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400" dirty="0" smtClean="0">
                  <a:solidFill>
                    <a:schemeClr val="bg1"/>
                  </a:solidFill>
                </a:rPr>
                <a:t>Slave</a:t>
              </a:r>
            </a:p>
          </p:txBody>
        </p:sp>
      </p:grpSp>
      <p:cxnSp>
        <p:nvCxnSpPr>
          <p:cNvPr id="32" name="直线箭头连接符 31"/>
          <p:cNvCxnSpPr>
            <a:stCxn id="3" idx="2"/>
            <a:endCxn id="11" idx="0"/>
          </p:cNvCxnSpPr>
          <p:nvPr/>
        </p:nvCxnSpPr>
        <p:spPr>
          <a:xfrm flipH="1">
            <a:off x="6309053" y="1847494"/>
            <a:ext cx="3089" cy="824775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headEnd type="arrow"/>
            <a:tailEnd type="none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直线箭头连接符 63"/>
          <p:cNvCxnSpPr>
            <a:stCxn id="11" idx="1"/>
            <a:endCxn id="77" idx="2"/>
          </p:cNvCxnSpPr>
          <p:nvPr/>
        </p:nvCxnSpPr>
        <p:spPr>
          <a:xfrm flipH="1" flipV="1">
            <a:off x="3151876" y="3840807"/>
            <a:ext cx="1647953" cy="481011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51" name="组 150"/>
          <p:cNvGrpSpPr/>
          <p:nvPr/>
        </p:nvGrpSpPr>
        <p:grpSpPr>
          <a:xfrm>
            <a:off x="1335557" y="2742464"/>
            <a:ext cx="2325641" cy="1098343"/>
            <a:chOff x="1335557" y="2742464"/>
            <a:chExt cx="2325641" cy="1098343"/>
          </a:xfrm>
        </p:grpSpPr>
        <p:sp>
          <p:nvSpPr>
            <p:cNvPr id="61" name="Shape 689"/>
            <p:cNvSpPr/>
            <p:nvPr/>
          </p:nvSpPr>
          <p:spPr>
            <a:xfrm>
              <a:off x="1335557" y="2742464"/>
              <a:ext cx="1018644" cy="1094400"/>
            </a:xfrm>
            <a:prstGeom prst="roundRect">
              <a:avLst>
                <a:gd name="adj" fmla="val 15118"/>
              </a:avLst>
            </a:prstGeom>
            <a:solidFill>
              <a:srgbClr val="A77AFC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t" anchorCtr="0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300" dirty="0" smtClean="0">
                  <a:solidFill>
                    <a:srgbClr val="FFFFFF"/>
                  </a:solidFill>
                </a:rPr>
                <a:t>QRS</a:t>
              </a:r>
              <a:endParaRPr sz="1300" dirty="0">
                <a:solidFill>
                  <a:srgbClr val="FFFFFF"/>
                </a:solidFill>
              </a:endParaRPr>
            </a:p>
          </p:txBody>
        </p:sp>
        <p:sp>
          <p:nvSpPr>
            <p:cNvPr id="72" name="Shape 186"/>
            <p:cNvSpPr/>
            <p:nvPr/>
          </p:nvSpPr>
          <p:spPr>
            <a:xfrm>
              <a:off x="1413722" y="3426375"/>
              <a:ext cx="837404" cy="342462"/>
            </a:xfrm>
            <a:prstGeom prst="roundRect">
              <a:avLst>
                <a:gd name="adj" fmla="val 13266"/>
              </a:avLst>
            </a:prstGeom>
            <a:solidFill>
              <a:srgbClr val="842C61"/>
            </a:solidFill>
            <a:ln w="12700">
              <a:miter lim="4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 defTabSz="100523">
                <a:defRPr sz="1800"/>
              </a:pPr>
              <a:r>
                <a:rPr lang="en-US" sz="1100" dirty="0" smtClean="0">
                  <a:solidFill>
                    <a:schemeClr val="bg1"/>
                  </a:solidFill>
                </a:rPr>
                <a:t>Hippo</a:t>
              </a:r>
              <a:r>
                <a:rPr lang="zh-CN" altLang="en-US" sz="11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Slave</a:t>
              </a:r>
            </a:p>
          </p:txBody>
        </p:sp>
        <p:sp>
          <p:nvSpPr>
            <p:cNvPr id="77" name="Shape 689"/>
            <p:cNvSpPr/>
            <p:nvPr/>
          </p:nvSpPr>
          <p:spPr>
            <a:xfrm>
              <a:off x="2642554" y="2746407"/>
              <a:ext cx="1018644" cy="1094400"/>
            </a:xfrm>
            <a:prstGeom prst="roundRect">
              <a:avLst>
                <a:gd name="adj" fmla="val 15118"/>
              </a:avLst>
            </a:prstGeom>
            <a:solidFill>
              <a:srgbClr val="A77AFC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t" anchorCtr="0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300" dirty="0" smtClean="0">
                  <a:solidFill>
                    <a:srgbClr val="FFFFFF"/>
                  </a:solidFill>
                </a:rPr>
                <a:t>QRS</a:t>
              </a:r>
              <a:endParaRPr sz="1300" dirty="0">
                <a:solidFill>
                  <a:srgbClr val="FFFFFF"/>
                </a:solidFill>
              </a:endParaRPr>
            </a:p>
          </p:txBody>
        </p:sp>
        <p:sp>
          <p:nvSpPr>
            <p:cNvPr id="78" name="Shape 186"/>
            <p:cNvSpPr/>
            <p:nvPr/>
          </p:nvSpPr>
          <p:spPr>
            <a:xfrm>
              <a:off x="2720719" y="3430318"/>
              <a:ext cx="837404" cy="342462"/>
            </a:xfrm>
            <a:prstGeom prst="roundRect">
              <a:avLst>
                <a:gd name="adj" fmla="val 13266"/>
              </a:avLst>
            </a:prstGeom>
            <a:solidFill>
              <a:srgbClr val="842C61"/>
            </a:solidFill>
            <a:ln w="12700">
              <a:miter lim="400000"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lIns="0" tIns="0" rIns="0" bIns="0" anchor="ctr"/>
            <a:lstStyle/>
            <a:p>
              <a:pPr lvl="0" algn="ctr" defTabSz="100523">
                <a:defRPr sz="1800"/>
              </a:pPr>
              <a:r>
                <a:rPr lang="en-US" sz="1100" dirty="0" smtClean="0">
                  <a:solidFill>
                    <a:schemeClr val="bg1"/>
                  </a:solidFill>
                </a:rPr>
                <a:t>Hippo</a:t>
              </a:r>
              <a:r>
                <a:rPr lang="zh-CN" altLang="en-US" sz="1100" dirty="0" smtClean="0">
                  <a:solidFill>
                    <a:schemeClr val="bg1"/>
                  </a:solidFill>
                </a:rPr>
                <a:t> </a:t>
              </a:r>
              <a:r>
                <a:rPr lang="en-US" altLang="zh-CN" sz="1100" dirty="0" smtClean="0">
                  <a:solidFill>
                    <a:schemeClr val="bg1"/>
                  </a:solidFill>
                </a:rPr>
                <a:t>Slave</a:t>
              </a:r>
            </a:p>
          </p:txBody>
        </p:sp>
      </p:grpSp>
      <p:sp>
        <p:nvSpPr>
          <p:cNvPr id="79" name="文本框 78"/>
          <p:cNvSpPr txBox="1"/>
          <p:nvPr/>
        </p:nvSpPr>
        <p:spPr>
          <a:xfrm>
            <a:off x="2881862" y="3014007"/>
            <a:ext cx="558103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err="1" smtClean="0">
                <a:solidFill>
                  <a:schemeClr val="tx1"/>
                </a:solidFill>
              </a:rPr>
              <a:t>qrs</a:t>
            </a:r>
            <a:r>
              <a:rPr lang="zh-CN" altLang="zh-CN" dirty="0" smtClean="0">
                <a:solidFill>
                  <a:schemeClr val="tx1"/>
                </a:solidFill>
              </a:rPr>
              <a:t>_</a:t>
            </a:r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Calibri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15466" y="5146619"/>
            <a:ext cx="845241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chemeClr val="tx1"/>
                </a:solidFill>
              </a:rPr>
              <a:t>s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earch</a:t>
            </a:r>
            <a:r>
              <a:rPr lang="zh-CN" altLang="zh-CN" dirty="0" smtClean="0">
                <a:solidFill>
                  <a:schemeClr val="tx1"/>
                </a:solidFill>
              </a:rPr>
              <a:t>_</a:t>
            </a:r>
            <a:r>
              <a:rPr lang="en-US" altLang="zh-CN" dirty="0" smtClean="0">
                <a:solidFill>
                  <a:schemeClr val="tx1"/>
                </a:solidFill>
              </a:rPr>
              <a:t>0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Calibri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1257524" y="5142522"/>
            <a:ext cx="845241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tx1"/>
                </a:solidFill>
              </a:rPr>
              <a:t>s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earch</a:t>
            </a:r>
            <a:r>
              <a:rPr lang="zh-CN" altLang="zh-CN" dirty="0" smtClean="0">
                <a:solidFill>
                  <a:schemeClr val="tx1"/>
                </a:solidFill>
              </a:rPr>
              <a:t>_</a:t>
            </a:r>
            <a:r>
              <a:rPr lang="en-US" altLang="zh-CN" dirty="0" smtClean="0">
                <a:solidFill>
                  <a:schemeClr val="tx1"/>
                </a:solidFill>
              </a:rPr>
              <a:t>1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Calibri"/>
            </a:endParaRPr>
          </a:p>
        </p:txBody>
      </p:sp>
      <p:sp>
        <p:nvSpPr>
          <p:cNvPr id="86" name="文本框 85"/>
          <p:cNvSpPr txBox="1"/>
          <p:nvPr/>
        </p:nvSpPr>
        <p:spPr>
          <a:xfrm>
            <a:off x="2399580" y="5146461"/>
            <a:ext cx="845241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tx1"/>
                </a:solidFill>
              </a:rPr>
              <a:t>s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earch</a:t>
            </a:r>
            <a:r>
              <a:rPr lang="zh-CN" altLang="zh-CN" dirty="0" smtClean="0">
                <a:solidFill>
                  <a:schemeClr val="tx1"/>
                </a:solidFill>
              </a:rPr>
              <a:t>_</a:t>
            </a:r>
            <a:r>
              <a:rPr lang="en-US" altLang="zh-CN" dirty="0" smtClean="0">
                <a:solidFill>
                  <a:schemeClr val="tx1"/>
                </a:solidFill>
              </a:rPr>
              <a:t>2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Calibri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558129" y="5142522"/>
            <a:ext cx="845241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tx1"/>
                </a:solidFill>
              </a:rPr>
              <a:t>s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earch</a:t>
            </a:r>
            <a:r>
              <a:rPr lang="zh-CN" altLang="zh-CN" dirty="0" smtClean="0">
                <a:solidFill>
                  <a:schemeClr val="tx1"/>
                </a:solidFill>
              </a:rPr>
              <a:t>_</a:t>
            </a:r>
            <a:r>
              <a:rPr lang="en-US" altLang="zh-CN" dirty="0" smtClean="0">
                <a:solidFill>
                  <a:schemeClr val="tx1"/>
                </a:solidFill>
              </a:rPr>
              <a:t>3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Calibri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5958368" y="1999903"/>
            <a:ext cx="69606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2.</a:t>
            </a: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Start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5962330" y="2003842"/>
            <a:ext cx="90445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zh-CN" dirty="0">
                <a:solidFill>
                  <a:srgbClr val="FFFFFF"/>
                </a:solidFill>
              </a:rPr>
              <a:t>3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require</a:t>
            </a: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3" name="直线箭头连接符 92"/>
          <p:cNvCxnSpPr>
            <a:stCxn id="3" idx="2"/>
            <a:endCxn id="11" idx="0"/>
          </p:cNvCxnSpPr>
          <p:nvPr/>
        </p:nvCxnSpPr>
        <p:spPr>
          <a:xfrm flipH="1">
            <a:off x="6309053" y="1847494"/>
            <a:ext cx="3089" cy="824775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5" name="圆角矩形标注 94"/>
          <p:cNvSpPr/>
          <p:nvPr/>
        </p:nvSpPr>
        <p:spPr>
          <a:xfrm>
            <a:off x="3546265" y="1838590"/>
            <a:ext cx="1853548" cy="767695"/>
          </a:xfrm>
          <a:prstGeom prst="wedgeRoundRectCallout">
            <a:avLst>
              <a:gd name="adj1" fmla="val 93941"/>
              <a:gd name="adj2" fmla="val -5311"/>
              <a:gd name="adj3" fmla="val 16667"/>
            </a:avLst>
          </a:prstGeom>
          <a:solidFill>
            <a:srgbClr val="41B2D3"/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zh-CN" sz="1200" dirty="0" err="1"/>
              <a:t>qrs</a:t>
            </a:r>
            <a:r>
              <a:rPr lang="en-US" altLang="zh-CN" sz="1200" dirty="0"/>
              <a:t> resource X </a:t>
            </a:r>
            <a:r>
              <a:rPr lang="en-US" altLang="zh-CN" sz="1200" dirty="0" smtClean="0"/>
              <a:t>2</a:t>
            </a:r>
            <a:endParaRPr lang="en-US" altLang="zh-CN" sz="1200" dirty="0"/>
          </a:p>
          <a:p>
            <a:r>
              <a:rPr lang="en-US" altLang="zh-CN" sz="1200" dirty="0"/>
              <a:t>searcher resource X </a:t>
            </a:r>
            <a:r>
              <a:rPr lang="en-US" altLang="zh-CN" sz="1200" dirty="0" smtClean="0"/>
              <a:t>4</a:t>
            </a:r>
            <a:endParaRPr lang="en-US" altLang="zh-CN" sz="1200" dirty="0"/>
          </a:p>
        </p:txBody>
      </p:sp>
      <p:sp>
        <p:nvSpPr>
          <p:cNvPr id="96" name="文本框 95"/>
          <p:cNvSpPr txBox="1"/>
          <p:nvPr/>
        </p:nvSpPr>
        <p:spPr>
          <a:xfrm>
            <a:off x="5966296" y="2057272"/>
            <a:ext cx="804766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zh-CN" dirty="0" smtClean="0">
                <a:solidFill>
                  <a:srgbClr val="FFFFFF"/>
                </a:solidFill>
              </a:rPr>
              <a:t>4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assign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圆角矩形标注 96"/>
          <p:cNvSpPr/>
          <p:nvPr/>
        </p:nvSpPr>
        <p:spPr>
          <a:xfrm>
            <a:off x="7154895" y="1842523"/>
            <a:ext cx="1791177" cy="767695"/>
          </a:xfrm>
          <a:prstGeom prst="wedgeRoundRectCallout">
            <a:avLst>
              <a:gd name="adj1" fmla="val -94857"/>
              <a:gd name="adj2" fmla="val -1013"/>
              <a:gd name="adj3" fmla="val 16667"/>
            </a:avLst>
          </a:prstGeom>
          <a:solidFill>
            <a:srgbClr val="41B2D3"/>
          </a:solidFill>
          <a:ln w="12700">
            <a:noFill/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sz="1800" dirty="0" smtClean="0"/>
              <a:t>1</a:t>
            </a:r>
            <a:r>
              <a:rPr lang="en-US" altLang="zh-CN" sz="1800" dirty="0" smtClean="0"/>
              <a:t>27.0.0.[2-7]</a:t>
            </a:r>
            <a:endParaRPr lang="en-US" altLang="zh-CN" sz="1800" dirty="0"/>
          </a:p>
        </p:txBody>
      </p:sp>
      <p:cxnSp>
        <p:nvCxnSpPr>
          <p:cNvPr id="101" name="直线箭头连接符 100"/>
          <p:cNvCxnSpPr>
            <a:stCxn id="11" idx="1"/>
            <a:endCxn id="61" idx="2"/>
          </p:cNvCxnSpPr>
          <p:nvPr/>
        </p:nvCxnSpPr>
        <p:spPr>
          <a:xfrm flipH="1" flipV="1">
            <a:off x="1844879" y="3836864"/>
            <a:ext cx="2954950" cy="484954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4" name="直线箭头连接符 103"/>
          <p:cNvCxnSpPr>
            <a:stCxn id="11" idx="1"/>
          </p:cNvCxnSpPr>
          <p:nvPr/>
        </p:nvCxnSpPr>
        <p:spPr>
          <a:xfrm flipH="1">
            <a:off x="2226723" y="4321818"/>
            <a:ext cx="2573106" cy="478370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08" name="文本框 107"/>
          <p:cNvSpPr txBox="1"/>
          <p:nvPr/>
        </p:nvSpPr>
        <p:spPr>
          <a:xfrm>
            <a:off x="3438709" y="4082278"/>
            <a:ext cx="69606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>
                <a:solidFill>
                  <a:srgbClr val="FFFFFF"/>
                </a:solidFill>
              </a:rPr>
              <a:t>5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.</a:t>
            </a: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Start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11" name="直线箭头连接符 110"/>
          <p:cNvCxnSpPr>
            <a:stCxn id="61" idx="2"/>
            <a:endCxn id="107" idx="0"/>
          </p:cNvCxnSpPr>
          <p:nvPr/>
        </p:nvCxnSpPr>
        <p:spPr>
          <a:xfrm>
            <a:off x="1844879" y="3836864"/>
            <a:ext cx="456069" cy="897342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0" name="直线箭头连接符 129"/>
          <p:cNvCxnSpPr>
            <a:stCxn id="77" idx="2"/>
            <a:endCxn id="107" idx="0"/>
          </p:cNvCxnSpPr>
          <p:nvPr/>
        </p:nvCxnSpPr>
        <p:spPr>
          <a:xfrm flipH="1">
            <a:off x="2300948" y="3840807"/>
            <a:ext cx="850928" cy="893399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grpSp>
        <p:nvGrpSpPr>
          <p:cNvPr id="149" name="组 148"/>
          <p:cNvGrpSpPr/>
          <p:nvPr/>
        </p:nvGrpSpPr>
        <p:grpSpPr>
          <a:xfrm>
            <a:off x="5264046" y="3104383"/>
            <a:ext cx="2146719" cy="2256648"/>
            <a:chOff x="5231058" y="3104383"/>
            <a:chExt cx="2146719" cy="2256648"/>
          </a:xfrm>
        </p:grpSpPr>
        <p:sp>
          <p:nvSpPr>
            <p:cNvPr id="25" name="Shape 689"/>
            <p:cNvSpPr/>
            <p:nvPr/>
          </p:nvSpPr>
          <p:spPr>
            <a:xfrm>
              <a:off x="5232822" y="3138789"/>
              <a:ext cx="926428" cy="309691"/>
            </a:xfrm>
            <a:prstGeom prst="roundRect">
              <a:avLst>
                <a:gd name="adj" fmla="val 15118"/>
              </a:avLst>
            </a:prstGeom>
            <a:solidFill>
              <a:srgbClr val="A77AFC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000" dirty="0" smtClean="0">
                  <a:solidFill>
                    <a:srgbClr val="FFFFFF"/>
                  </a:solidFill>
                </a:rPr>
                <a:t>QRS</a:t>
              </a:r>
              <a:endParaRPr sz="1000" dirty="0">
                <a:solidFill>
                  <a:srgbClr val="FFFFFF"/>
                </a:solidFill>
              </a:endParaRPr>
            </a:p>
          </p:txBody>
        </p:sp>
        <p:sp>
          <p:nvSpPr>
            <p:cNvPr id="26" name="Shape 689"/>
            <p:cNvSpPr/>
            <p:nvPr/>
          </p:nvSpPr>
          <p:spPr>
            <a:xfrm>
              <a:off x="5232822" y="3523045"/>
              <a:ext cx="926428" cy="309691"/>
            </a:xfrm>
            <a:prstGeom prst="roundRect">
              <a:avLst>
                <a:gd name="adj" fmla="val 15118"/>
              </a:avLst>
            </a:prstGeom>
            <a:solidFill>
              <a:srgbClr val="A77AFC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1000" dirty="0" smtClean="0">
                  <a:solidFill>
                    <a:srgbClr val="FFFFFF"/>
                  </a:solidFill>
                </a:rPr>
                <a:t>QRS</a:t>
              </a:r>
              <a:endParaRPr sz="1000" dirty="0">
                <a:solidFill>
                  <a:srgbClr val="FFFFFF"/>
                </a:solidFill>
              </a:endParaRPr>
            </a:p>
          </p:txBody>
        </p:sp>
        <p:sp>
          <p:nvSpPr>
            <p:cNvPr id="27" name="Shape 706"/>
            <p:cNvSpPr/>
            <p:nvPr/>
          </p:nvSpPr>
          <p:spPr>
            <a:xfrm>
              <a:off x="5232822" y="4284888"/>
              <a:ext cx="901113" cy="309486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000" dirty="0" smtClean="0">
                  <a:solidFill>
                    <a:srgbClr val="FFFFFF"/>
                  </a:solidFill>
                </a:rPr>
                <a:t>Searcher</a:t>
              </a:r>
              <a:endParaRPr sz="1000" dirty="0">
                <a:solidFill>
                  <a:srgbClr val="FFFFFF"/>
                </a:solidFill>
              </a:endParaRPr>
            </a:p>
          </p:txBody>
        </p:sp>
        <p:sp>
          <p:nvSpPr>
            <p:cNvPr id="28" name="Shape 706"/>
            <p:cNvSpPr/>
            <p:nvPr/>
          </p:nvSpPr>
          <p:spPr>
            <a:xfrm>
              <a:off x="5232822" y="4668218"/>
              <a:ext cx="901113" cy="309486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000" dirty="0" smtClean="0">
                  <a:solidFill>
                    <a:srgbClr val="FFFFFF"/>
                  </a:solidFill>
                </a:rPr>
                <a:t>Searcher</a:t>
              </a:r>
              <a:endParaRPr sz="1000" dirty="0">
                <a:solidFill>
                  <a:srgbClr val="FFFFFF"/>
                </a:solidFill>
              </a:endParaRPr>
            </a:p>
          </p:txBody>
        </p:sp>
        <p:sp>
          <p:nvSpPr>
            <p:cNvPr id="30" name="Shape 706"/>
            <p:cNvSpPr/>
            <p:nvPr/>
          </p:nvSpPr>
          <p:spPr>
            <a:xfrm>
              <a:off x="5232822" y="5051545"/>
              <a:ext cx="901113" cy="309486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000" dirty="0" smtClean="0">
                  <a:solidFill>
                    <a:srgbClr val="FFFFFF"/>
                  </a:solidFill>
                </a:rPr>
                <a:t>Searcher</a:t>
              </a:r>
              <a:endParaRPr sz="1000" dirty="0">
                <a:solidFill>
                  <a:srgbClr val="FFFFFF"/>
                </a:solidFill>
              </a:endParaRPr>
            </a:p>
          </p:txBody>
        </p:sp>
        <p:sp>
          <p:nvSpPr>
            <p:cNvPr id="80" name="Shape 706"/>
            <p:cNvSpPr/>
            <p:nvPr/>
          </p:nvSpPr>
          <p:spPr>
            <a:xfrm>
              <a:off x="5231058" y="3909448"/>
              <a:ext cx="901113" cy="309486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000" dirty="0" smtClean="0">
                  <a:solidFill>
                    <a:srgbClr val="FFFFFF"/>
                  </a:solidFill>
                </a:rPr>
                <a:t>Searcher</a:t>
              </a:r>
              <a:endParaRPr sz="1000" dirty="0">
                <a:solidFill>
                  <a:srgbClr val="FFFFFF"/>
                </a:solidFill>
              </a:endParaRPr>
            </a:p>
          </p:txBody>
        </p:sp>
        <p:sp>
          <p:nvSpPr>
            <p:cNvPr id="137" name="文本框 136"/>
            <p:cNvSpPr txBox="1"/>
            <p:nvPr/>
          </p:nvSpPr>
          <p:spPr>
            <a:xfrm>
              <a:off x="6613506" y="3512813"/>
              <a:ext cx="558103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 err="1" smtClean="0">
                  <a:solidFill>
                    <a:schemeClr val="tx1"/>
                  </a:solidFill>
                </a:rPr>
                <a:t>qrs</a:t>
              </a:r>
              <a:r>
                <a:rPr lang="zh-CN" altLang="zh-CN" dirty="0" smtClean="0">
                  <a:solidFill>
                    <a:schemeClr val="tx1"/>
                  </a:solidFill>
                </a:rPr>
                <a:t>_</a:t>
              </a:r>
              <a:r>
                <a:rPr lang="en-US" altLang="zh-CN" dirty="0" smtClean="0">
                  <a:solidFill>
                    <a:schemeClr val="tx1"/>
                  </a:solidFill>
                </a:rPr>
                <a:t>1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Calibri"/>
              </a:endParaRPr>
            </a:p>
          </p:txBody>
        </p:sp>
        <p:sp>
          <p:nvSpPr>
            <p:cNvPr id="138" name="文本框 137"/>
            <p:cNvSpPr txBox="1"/>
            <p:nvPr/>
          </p:nvSpPr>
          <p:spPr>
            <a:xfrm>
              <a:off x="6617460" y="3104383"/>
              <a:ext cx="558103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 err="1" smtClean="0">
                  <a:solidFill>
                    <a:schemeClr val="tx1"/>
                  </a:solidFill>
                </a:rPr>
                <a:t>qrs</a:t>
              </a:r>
              <a:r>
                <a:rPr lang="zh-CN" altLang="zh-CN" dirty="0" smtClean="0">
                  <a:solidFill>
                    <a:schemeClr val="tx1"/>
                  </a:solidFill>
                </a:rPr>
                <a:t>_</a:t>
              </a:r>
              <a:r>
                <a:rPr lang="en-US" altLang="zh-CN" dirty="0" smtClean="0">
                  <a:solidFill>
                    <a:schemeClr val="tx1"/>
                  </a:solidFill>
                </a:rPr>
                <a:t>0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Calibri"/>
              </a:endParaRP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6523141" y="3892807"/>
              <a:ext cx="845241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>
                  <a:solidFill>
                    <a:schemeClr val="tx1"/>
                  </a:solidFill>
                </a:rPr>
                <a:t>s</a:t>
              </a: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earch</a:t>
              </a:r>
              <a:r>
                <a:rPr lang="zh-CN" altLang="zh-CN" dirty="0" smtClean="0">
                  <a:solidFill>
                    <a:schemeClr val="tx1"/>
                  </a:solidFill>
                </a:rPr>
                <a:t>_0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Calibri"/>
              </a:endParaRPr>
            </a:p>
          </p:txBody>
        </p:sp>
        <p:sp>
          <p:nvSpPr>
            <p:cNvPr id="140" name="文本框 139"/>
            <p:cNvSpPr txBox="1"/>
            <p:nvPr/>
          </p:nvSpPr>
          <p:spPr>
            <a:xfrm>
              <a:off x="6510601" y="4210157"/>
              <a:ext cx="845241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 smtClean="0">
                  <a:solidFill>
                    <a:schemeClr val="tx1"/>
                  </a:solidFill>
                </a:rPr>
                <a:t>s</a:t>
              </a: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earch</a:t>
              </a:r>
              <a:r>
                <a:rPr lang="zh-CN" altLang="zh-CN" dirty="0" smtClean="0">
                  <a:solidFill>
                    <a:schemeClr val="tx1"/>
                  </a:solidFill>
                </a:rPr>
                <a:t>_</a:t>
              </a:r>
              <a:r>
                <a:rPr lang="en-US" altLang="zh-CN" dirty="0" smtClean="0">
                  <a:solidFill>
                    <a:schemeClr val="tx1"/>
                  </a:solidFill>
                </a:rPr>
                <a:t>1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Calibri"/>
              </a:endParaRPr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6514555" y="4609982"/>
              <a:ext cx="845241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 smtClean="0">
                  <a:solidFill>
                    <a:schemeClr val="tx1"/>
                  </a:solidFill>
                </a:rPr>
                <a:t>s</a:t>
              </a: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earch</a:t>
              </a:r>
              <a:r>
                <a:rPr lang="zh-CN" altLang="zh-CN" dirty="0" smtClean="0">
                  <a:solidFill>
                    <a:schemeClr val="tx1"/>
                  </a:solidFill>
                </a:rPr>
                <a:t>_</a:t>
              </a:r>
              <a:r>
                <a:rPr lang="en-US" altLang="zh-CN" dirty="0" smtClean="0">
                  <a:solidFill>
                    <a:schemeClr val="tx1"/>
                  </a:solidFill>
                </a:rPr>
                <a:t>2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Calibri"/>
              </a:endParaRPr>
            </a:p>
          </p:txBody>
        </p:sp>
        <p:sp>
          <p:nvSpPr>
            <p:cNvPr id="142" name="文本框 141"/>
            <p:cNvSpPr txBox="1"/>
            <p:nvPr/>
          </p:nvSpPr>
          <p:spPr>
            <a:xfrm>
              <a:off x="6518509" y="4993312"/>
              <a:ext cx="859268" cy="3385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dirty="0" smtClean="0">
                  <a:solidFill>
                    <a:schemeClr val="tx1"/>
                  </a:solidFill>
                </a:rPr>
                <a:t>S</a:t>
              </a: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chemeClr val="tx1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earch</a:t>
              </a:r>
              <a:r>
                <a:rPr lang="zh-CN" altLang="zh-CN" dirty="0" smtClean="0">
                  <a:solidFill>
                    <a:schemeClr val="tx1"/>
                  </a:solidFill>
                </a:rPr>
                <a:t>_</a:t>
              </a:r>
              <a:r>
                <a:rPr lang="en-US" altLang="zh-CN" dirty="0" smtClean="0">
                  <a:solidFill>
                    <a:schemeClr val="tx1"/>
                  </a:solidFill>
                </a:rPr>
                <a:t>3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FillTx/>
                <a:sym typeface="Calibri"/>
              </a:endParaRPr>
            </a:p>
          </p:txBody>
        </p:sp>
      </p:grpSp>
      <p:sp>
        <p:nvSpPr>
          <p:cNvPr id="76" name="文本框 75"/>
          <p:cNvSpPr txBox="1"/>
          <p:nvPr/>
        </p:nvSpPr>
        <p:spPr>
          <a:xfrm>
            <a:off x="1574865" y="3010064"/>
            <a:ext cx="558103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err="1" smtClean="0">
                <a:solidFill>
                  <a:schemeClr val="tx1"/>
                </a:solidFill>
              </a:rPr>
              <a:t>qrs</a:t>
            </a:r>
            <a:r>
              <a:rPr lang="zh-CN" altLang="zh-CN" dirty="0" smtClean="0">
                <a:solidFill>
                  <a:schemeClr val="tx1"/>
                </a:solidFill>
              </a:rPr>
              <a:t>_</a:t>
            </a:r>
            <a:r>
              <a:rPr lang="en-US" altLang="zh-CN" dirty="0" smtClean="0">
                <a:solidFill>
                  <a:schemeClr val="tx1"/>
                </a:solidFill>
              </a:rPr>
              <a:t>0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tx1"/>
              </a:solidFill>
              <a:effectLst/>
              <a:uFillTx/>
              <a:sym typeface="Calibri"/>
            </a:endParaRPr>
          </a:p>
        </p:txBody>
      </p:sp>
      <p:sp>
        <p:nvSpPr>
          <p:cNvPr id="58" name="Shape 143"/>
          <p:cNvSpPr/>
          <p:nvPr/>
        </p:nvSpPr>
        <p:spPr>
          <a:xfrm>
            <a:off x="3453781" y="0"/>
            <a:ext cx="3170097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两层调度实例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5264409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31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3" presetClass="exit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4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53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9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2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5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6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9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85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3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8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4" presetID="3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5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3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98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4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3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6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9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2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5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8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7" grpId="0"/>
      <p:bldP spid="79" grpId="0"/>
      <p:bldP spid="71" grpId="0"/>
      <p:bldP spid="83" grpId="0"/>
      <p:bldP spid="86" grpId="0"/>
      <p:bldP spid="89" grpId="0"/>
      <p:bldP spid="90" grpId="0"/>
      <p:bldP spid="90" grpId="1"/>
      <p:bldP spid="91" grpId="0"/>
      <p:bldP spid="91" grpId="1"/>
      <p:bldP spid="95" grpId="0" animBg="1"/>
      <p:bldP spid="95" grpId="1" animBg="1"/>
      <p:bldP spid="96" grpId="0"/>
      <p:bldP spid="97" grpId="0" animBg="1"/>
      <p:bldP spid="108" grpId="0"/>
      <p:bldP spid="108" grpId="1"/>
      <p:bldP spid="7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52"/>
          <p:cNvSpPr txBox="1">
            <a:spLocks/>
          </p:cNvSpPr>
          <p:nvPr/>
        </p:nvSpPr>
        <p:spPr>
          <a:xfrm>
            <a:off x="9021128" y="6568440"/>
            <a:ext cx="122873" cy="2773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 fontScale="85000" lnSpcReduction="20000"/>
          </a:bodyPr>
          <a:lstStyle>
            <a:lvl1pPr defTabSz="844201">
              <a:lnSpc>
                <a:spcPct val="80000"/>
              </a:lnSpc>
              <a:defRPr sz="900">
                <a:latin typeface="Calibri"/>
                <a:ea typeface="Calibri"/>
                <a:cs typeface="Calibri"/>
                <a:sym typeface="Calibri"/>
              </a:defRPr>
            </a:lvl1pPr>
            <a:lvl2pPr indent="422106" defTabSz="844201">
              <a:defRPr sz="1600">
                <a:latin typeface="Calibri"/>
                <a:ea typeface="Calibri"/>
                <a:cs typeface="Calibri"/>
                <a:sym typeface="Calibri"/>
              </a:defRPr>
            </a:lvl2pPr>
            <a:lvl3pPr indent="844201" defTabSz="844201">
              <a:defRPr sz="1600">
                <a:latin typeface="Calibri"/>
                <a:ea typeface="Calibri"/>
                <a:cs typeface="Calibri"/>
                <a:sym typeface="Calibri"/>
              </a:defRPr>
            </a:lvl3pPr>
            <a:lvl4pPr indent="1266303" defTabSz="844201">
              <a:defRPr sz="1600">
                <a:latin typeface="Calibri"/>
                <a:ea typeface="Calibri"/>
                <a:cs typeface="Calibri"/>
                <a:sym typeface="Calibri"/>
              </a:defRPr>
            </a:lvl4pPr>
            <a:lvl5pPr indent="1688397" defTabSz="844201">
              <a:defRPr sz="1600">
                <a:latin typeface="Calibri"/>
                <a:ea typeface="Calibri"/>
                <a:cs typeface="Calibri"/>
                <a:sym typeface="Calibri"/>
              </a:defRPr>
            </a:lvl5pPr>
            <a:lvl6pPr indent="2110502" defTabSz="844201">
              <a:defRPr sz="1600">
                <a:latin typeface="Calibri"/>
                <a:ea typeface="Calibri"/>
                <a:cs typeface="Calibri"/>
                <a:sym typeface="Calibri"/>
              </a:defRPr>
            </a:lvl6pPr>
            <a:lvl7pPr indent="2532603" defTabSz="844201">
              <a:defRPr sz="1600">
                <a:latin typeface="Calibri"/>
                <a:ea typeface="Calibri"/>
                <a:cs typeface="Calibri"/>
                <a:sym typeface="Calibri"/>
              </a:defRPr>
            </a:lvl7pPr>
            <a:lvl8pPr indent="2954702" defTabSz="844201">
              <a:defRPr sz="1600">
                <a:latin typeface="Calibri"/>
                <a:ea typeface="Calibri"/>
                <a:cs typeface="Calibri"/>
                <a:sym typeface="Calibri"/>
              </a:defRPr>
            </a:lvl8pPr>
            <a:lvl9pPr indent="3376805" defTabSz="844201">
              <a:defRPr sz="1600"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defRPr sz="1800"/>
            </a:pPr>
            <a:fld id="{86CB4B4D-7CA3-9044-876B-883B54F8677D}" type="slidenum">
              <a:rPr lang="en-US" altLang="zh-CN" smtClean="0"/>
              <a:pPr>
                <a:defRPr sz="1800"/>
              </a:pPr>
              <a:t>16</a:t>
            </a:fld>
            <a:endParaRPr lang="en-US" altLang="zh-CN"/>
          </a:p>
        </p:txBody>
      </p:sp>
      <p:sp>
        <p:nvSpPr>
          <p:cNvPr id="4" name="Shape 724"/>
          <p:cNvSpPr/>
          <p:nvPr/>
        </p:nvSpPr>
        <p:spPr>
          <a:xfrm>
            <a:off x="8393907" y="296920"/>
            <a:ext cx="750093" cy="6561080"/>
          </a:xfrm>
          <a:prstGeom prst="roundRect">
            <a:avLst>
              <a:gd name="adj" fmla="val 6724"/>
            </a:avLst>
          </a:prstGeom>
          <a:solidFill>
            <a:srgbClr val="FF000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smtClean="0">
                <a:solidFill>
                  <a:srgbClr val="FFFFFF"/>
                </a:solidFill>
              </a:rPr>
              <a:t>Hippo</a:t>
            </a:r>
            <a:endParaRPr lang="en-US" sz="1400" dirty="0" smtClean="0">
              <a:solidFill>
                <a:srgbClr val="FFFFFF"/>
              </a:solidFill>
            </a:endParaRPr>
          </a:p>
        </p:txBody>
      </p:sp>
      <p:grpSp>
        <p:nvGrpSpPr>
          <p:cNvPr id="53" name="组 52"/>
          <p:cNvGrpSpPr/>
          <p:nvPr/>
        </p:nvGrpSpPr>
        <p:grpSpPr>
          <a:xfrm>
            <a:off x="3430804" y="729717"/>
            <a:ext cx="4671821" cy="5159173"/>
            <a:chOff x="1006148" y="296918"/>
            <a:chExt cx="3628735" cy="2886711"/>
          </a:xfrm>
        </p:grpSpPr>
        <p:sp>
          <p:nvSpPr>
            <p:cNvPr id="54" name="矩形 53"/>
            <p:cNvSpPr>
              <a:spLocks/>
            </p:cNvSpPr>
            <p:nvPr/>
          </p:nvSpPr>
          <p:spPr>
            <a:xfrm>
              <a:off x="1006148" y="296918"/>
              <a:ext cx="3628735" cy="2886711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9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Shape 706"/>
            <p:cNvSpPr/>
            <p:nvPr/>
          </p:nvSpPr>
          <p:spPr>
            <a:xfrm>
              <a:off x="1156574" y="1903558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56" name="Shape 706"/>
            <p:cNvSpPr/>
            <p:nvPr/>
          </p:nvSpPr>
          <p:spPr>
            <a:xfrm>
              <a:off x="1164638" y="2300656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57" name="Shape 706"/>
            <p:cNvSpPr/>
            <p:nvPr/>
          </p:nvSpPr>
          <p:spPr>
            <a:xfrm>
              <a:off x="1164638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58" name="Shape 706"/>
            <p:cNvSpPr/>
            <p:nvPr/>
          </p:nvSpPr>
          <p:spPr>
            <a:xfrm>
              <a:off x="2064107" y="1920324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59" name="Shape 706"/>
            <p:cNvSpPr/>
            <p:nvPr/>
          </p:nvSpPr>
          <p:spPr>
            <a:xfrm>
              <a:off x="2072171" y="23174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60" name="Shape 706"/>
            <p:cNvSpPr/>
            <p:nvPr/>
          </p:nvSpPr>
          <p:spPr>
            <a:xfrm>
              <a:off x="2072171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61" name="Shape 706"/>
            <p:cNvSpPr/>
            <p:nvPr/>
          </p:nvSpPr>
          <p:spPr>
            <a:xfrm>
              <a:off x="3023894" y="1920324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62" name="Shape 706"/>
            <p:cNvSpPr/>
            <p:nvPr/>
          </p:nvSpPr>
          <p:spPr>
            <a:xfrm>
              <a:off x="3031958" y="230639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63" name="Shape 706"/>
            <p:cNvSpPr/>
            <p:nvPr/>
          </p:nvSpPr>
          <p:spPr>
            <a:xfrm>
              <a:off x="3031958" y="2697523"/>
              <a:ext cx="671189" cy="3085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Searcher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64" name="Shape 689"/>
            <p:cNvSpPr/>
            <p:nvPr/>
          </p:nvSpPr>
          <p:spPr>
            <a:xfrm>
              <a:off x="2545500" y="1097869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Proxy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65" name="Shape 724"/>
            <p:cNvSpPr/>
            <p:nvPr/>
          </p:nvSpPr>
          <p:spPr>
            <a:xfrm>
              <a:off x="4084615" y="488659"/>
              <a:ext cx="467798" cy="2628990"/>
            </a:xfrm>
            <a:prstGeom prst="roundRect">
              <a:avLst>
                <a:gd name="adj" fmla="val 6724"/>
              </a:avLst>
            </a:prstGeom>
            <a:solidFill>
              <a:srgbClr val="007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4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700" dirty="0" smtClean="0">
                  <a:solidFill>
                    <a:srgbClr val="FFFFFF"/>
                  </a:solidFill>
                </a:rPr>
                <a:t>Admin</a:t>
              </a:r>
              <a:endParaRPr lang="en-US" sz="700" dirty="0" smtClean="0">
                <a:solidFill>
                  <a:srgbClr val="FFFFFF"/>
                </a:solidFill>
              </a:endParaRPr>
            </a:p>
          </p:txBody>
        </p:sp>
        <p:cxnSp>
          <p:nvCxnSpPr>
            <p:cNvPr id="66" name="直线箭头连接符 65"/>
            <p:cNvCxnSpPr>
              <a:endCxn id="61" idx="0"/>
            </p:cNvCxnSpPr>
            <p:nvPr/>
          </p:nvCxnSpPr>
          <p:spPr>
            <a:xfrm>
              <a:off x="2415465" y="1468099"/>
              <a:ext cx="944023" cy="452225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7" name="直线箭头连接符 66"/>
            <p:cNvCxnSpPr/>
            <p:nvPr/>
          </p:nvCxnSpPr>
          <p:spPr>
            <a:xfrm flipH="1" flipV="1">
              <a:off x="3346448" y="1253658"/>
              <a:ext cx="715100" cy="7236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8" name="直线箭头连接符 67"/>
            <p:cNvCxnSpPr/>
            <p:nvPr/>
          </p:nvCxnSpPr>
          <p:spPr>
            <a:xfrm flipH="1">
              <a:off x="3825259" y="2345027"/>
              <a:ext cx="241964" cy="1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69" name="直线箭头连接符 68"/>
            <p:cNvCxnSpPr>
              <a:endCxn id="58" idx="0"/>
            </p:cNvCxnSpPr>
            <p:nvPr/>
          </p:nvCxnSpPr>
          <p:spPr>
            <a:xfrm flipH="1">
              <a:off x="2399702" y="1468099"/>
              <a:ext cx="15764" cy="452225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0" name="直线箭头连接符 69"/>
            <p:cNvCxnSpPr>
              <a:endCxn id="55" idx="0"/>
            </p:cNvCxnSpPr>
            <p:nvPr/>
          </p:nvCxnSpPr>
          <p:spPr>
            <a:xfrm flipH="1">
              <a:off x="1492169" y="1468099"/>
              <a:ext cx="923297" cy="435459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71" name="Shape 689"/>
            <p:cNvSpPr/>
            <p:nvPr/>
          </p:nvSpPr>
          <p:spPr>
            <a:xfrm>
              <a:off x="2105871" y="488924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77AFC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QRS</a:t>
              </a:r>
              <a:endParaRPr sz="800" dirty="0">
                <a:solidFill>
                  <a:srgbClr val="FFFFFF"/>
                </a:solidFill>
              </a:endParaRPr>
            </a:p>
          </p:txBody>
        </p:sp>
        <p:sp>
          <p:nvSpPr>
            <p:cNvPr id="72" name="Shape 689"/>
            <p:cNvSpPr/>
            <p:nvPr/>
          </p:nvSpPr>
          <p:spPr>
            <a:xfrm>
              <a:off x="1646361" y="1092575"/>
              <a:ext cx="690045" cy="308713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800" dirty="0" smtClean="0">
                  <a:solidFill>
                    <a:srgbClr val="FFFFFF"/>
                  </a:solidFill>
                </a:rPr>
                <a:t>Proxy</a:t>
              </a:r>
              <a:endParaRPr sz="800" dirty="0">
                <a:solidFill>
                  <a:srgbClr val="FFFFFF"/>
                </a:solidFill>
              </a:endParaRPr>
            </a:p>
          </p:txBody>
        </p:sp>
        <p:cxnSp>
          <p:nvCxnSpPr>
            <p:cNvPr id="73" name="直线箭头连接符 72"/>
            <p:cNvCxnSpPr>
              <a:endCxn id="71" idx="3"/>
            </p:cNvCxnSpPr>
            <p:nvPr/>
          </p:nvCxnSpPr>
          <p:spPr>
            <a:xfrm flipH="1" flipV="1">
              <a:off x="2795916" y="643280"/>
              <a:ext cx="1310323" cy="21613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4" name="直线箭头连接符 73"/>
            <p:cNvCxnSpPr>
              <a:stCxn id="71" idx="2"/>
              <a:endCxn id="72" idx="0"/>
            </p:cNvCxnSpPr>
            <p:nvPr/>
          </p:nvCxnSpPr>
          <p:spPr>
            <a:xfrm flipH="1">
              <a:off x="1991384" y="797637"/>
              <a:ext cx="459510" cy="294938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75" name="直线箭头连接符 74"/>
            <p:cNvCxnSpPr>
              <a:stCxn id="71" idx="2"/>
              <a:endCxn id="64" idx="0"/>
            </p:cNvCxnSpPr>
            <p:nvPr/>
          </p:nvCxnSpPr>
          <p:spPr>
            <a:xfrm>
              <a:off x="2450893" y="797637"/>
              <a:ext cx="439630" cy="300232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76" name="文本框 75"/>
            <p:cNvSpPr txBox="1"/>
            <p:nvPr/>
          </p:nvSpPr>
          <p:spPr>
            <a:xfrm>
              <a:off x="1105115" y="379396"/>
              <a:ext cx="824447" cy="3612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chemeClr val="bg1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Cluster2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84" name="矩形 83"/>
          <p:cNvSpPr/>
          <p:nvPr/>
        </p:nvSpPr>
        <p:spPr>
          <a:xfrm>
            <a:off x="0" y="273210"/>
            <a:ext cx="3414310" cy="5783633"/>
          </a:xfrm>
          <a:prstGeom prst="rect">
            <a:avLst/>
          </a:prstGeom>
          <a:solidFill>
            <a:srgbClr val="41B2D3"/>
          </a:solidFill>
        </p:spPr>
        <p:txBody>
          <a:bodyPr wrap="square">
            <a:spAutoFit/>
          </a:bodyPr>
          <a:lstStyle/>
          <a:p>
            <a:pPr lvl="0">
              <a:defRPr sz="1800"/>
            </a:pPr>
            <a:endParaRPr lang="zh-CN" altLang="en-US" sz="20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en-US" altLang="zh-CN" sz="2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QRS/Proxy</a:t>
            </a:r>
            <a:r>
              <a:rPr lang="zh-CN" altLang="en-US" sz="2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机器挂掉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向</a:t>
            </a:r>
            <a:r>
              <a:rPr lang="en-US" altLang="zh-CN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Hippo</a:t>
            </a: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申请机器资源 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Hippo</a:t>
            </a: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分发</a:t>
            </a:r>
            <a:r>
              <a:rPr lang="en-US" altLang="zh-CN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Binary</a:t>
            </a: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包和数据，启动进程，替代挂掉机器提供服务</a:t>
            </a:r>
          </a:p>
          <a:p>
            <a:pPr lvl="0">
              <a:defRPr sz="1800"/>
            </a:pPr>
            <a:endParaRPr lang="zh-CN" altLang="en-US" sz="24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en-US" altLang="zh-CN" sz="2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Searcher</a:t>
            </a:r>
            <a:r>
              <a:rPr lang="zh-CN" altLang="en-US" sz="2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机器挂掉</a:t>
            </a:r>
            <a:endParaRPr lang="zh-CN" altLang="en-US" sz="14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向</a:t>
            </a:r>
            <a:r>
              <a:rPr lang="en-US" altLang="zh-CN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Hippo</a:t>
            </a: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申请机器资源</a:t>
            </a:r>
          </a:p>
          <a:p>
            <a:pPr marL="95250" lvl="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Hippo</a:t>
            </a: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分发</a:t>
            </a:r>
            <a:r>
              <a:rPr lang="en-US" altLang="zh-CN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Binary</a:t>
            </a: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包和数据，启动进程</a:t>
            </a:r>
          </a:p>
          <a:p>
            <a:pPr marL="95250" lvl="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发送命令给</a:t>
            </a:r>
            <a:r>
              <a:rPr lang="en-US" altLang="zh-CN" sz="1400" dirty="0" err="1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DeployExpress</a:t>
            </a: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，拉取全量索引数据</a:t>
            </a:r>
          </a:p>
          <a:p>
            <a:pPr marL="95250" lvl="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从</a:t>
            </a:r>
            <a:r>
              <a:rPr lang="en-US" altLang="zh-CN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Swift</a:t>
            </a: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拉取实时更新数据，数据完整后提供服务</a:t>
            </a:r>
          </a:p>
          <a:p>
            <a:pPr lvl="0">
              <a:defRPr sz="1800"/>
            </a:pPr>
            <a:endParaRPr lang="zh-CN" altLang="en-US" sz="24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en-US" altLang="zh-CN" sz="2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  <a:r>
              <a:rPr lang="zh-CN" altLang="en-US" sz="2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机器挂掉</a:t>
            </a:r>
            <a:endParaRPr lang="zh-CN" altLang="en-US" sz="14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启动备份</a:t>
            </a:r>
            <a:r>
              <a:rPr lang="en-US" altLang="zh-CN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Admin</a:t>
            </a: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4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恢复配置，接管服务</a:t>
            </a:r>
          </a:p>
        </p:txBody>
      </p:sp>
      <p:sp>
        <p:nvSpPr>
          <p:cNvPr id="85" name="文本框 84"/>
          <p:cNvSpPr txBox="1"/>
          <p:nvPr/>
        </p:nvSpPr>
        <p:spPr>
          <a:xfrm>
            <a:off x="5137625" y="915139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椭圆 85"/>
          <p:cNvSpPr/>
          <p:nvPr/>
        </p:nvSpPr>
        <p:spPr>
          <a:xfrm>
            <a:off x="4750343" y="1105199"/>
            <a:ext cx="1171091" cy="560847"/>
          </a:xfrm>
          <a:prstGeom prst="ellipse">
            <a:avLst/>
          </a:prstGeom>
          <a:noFill/>
          <a:ln w="79375" cap="flat">
            <a:solidFill>
              <a:srgbClr val="FF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4481807" y="1991279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" name="椭圆 87"/>
          <p:cNvSpPr/>
          <p:nvPr/>
        </p:nvSpPr>
        <p:spPr>
          <a:xfrm>
            <a:off x="4094525" y="2181339"/>
            <a:ext cx="1171091" cy="560847"/>
          </a:xfrm>
          <a:prstGeom prst="ellipse">
            <a:avLst/>
          </a:prstGeom>
          <a:noFill/>
          <a:ln w="79375" cap="flat">
            <a:solidFill>
              <a:srgbClr val="FF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3937496" y="3442889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椭圆 89"/>
          <p:cNvSpPr/>
          <p:nvPr/>
        </p:nvSpPr>
        <p:spPr>
          <a:xfrm>
            <a:off x="3550214" y="3632949"/>
            <a:ext cx="1171091" cy="560847"/>
          </a:xfrm>
          <a:prstGeom prst="ellipse">
            <a:avLst/>
          </a:prstGeom>
          <a:noFill/>
          <a:ln w="79375" cap="flat">
            <a:solidFill>
              <a:srgbClr val="FF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7533243" y="2964521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椭圆 91"/>
          <p:cNvSpPr/>
          <p:nvPr/>
        </p:nvSpPr>
        <p:spPr>
          <a:xfrm>
            <a:off x="7145961" y="3154581"/>
            <a:ext cx="1171091" cy="560847"/>
          </a:xfrm>
          <a:prstGeom prst="ellipse">
            <a:avLst/>
          </a:prstGeom>
          <a:noFill/>
          <a:ln w="79375" cap="flat">
            <a:solidFill>
              <a:srgbClr val="FF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Shape 143"/>
          <p:cNvSpPr/>
          <p:nvPr/>
        </p:nvSpPr>
        <p:spPr>
          <a:xfrm>
            <a:off x="3615851" y="0"/>
            <a:ext cx="2144175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错误恢复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9151135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animBg="1"/>
      <p:bldP spid="85" grpId="0"/>
      <p:bldP spid="86" grpId="0" animBg="1"/>
      <p:bldP spid="87" grpId="0"/>
      <p:bldP spid="88" grpId="0" animBg="1"/>
      <p:bldP spid="89" grpId="0"/>
      <p:bldP spid="90" grpId="0" animBg="1"/>
      <p:bldP spid="91" grpId="0"/>
      <p:bldP spid="9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内容占位符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8155145"/>
              </p:ext>
            </p:extLst>
          </p:nvPr>
        </p:nvGraphicFramePr>
        <p:xfrm>
          <a:off x="316229" y="1440181"/>
          <a:ext cx="8621395" cy="4073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86723781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44"/>
          <p:cNvSpPr/>
          <p:nvPr/>
        </p:nvSpPr>
        <p:spPr>
          <a:xfrm>
            <a:off x="1531807" y="2296282"/>
            <a:ext cx="2902532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业务功能需求多样化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13" name="Shape 144"/>
          <p:cNvSpPr/>
          <p:nvPr/>
        </p:nvSpPr>
        <p:spPr>
          <a:xfrm>
            <a:off x="1526092" y="3431661"/>
            <a:ext cx="2902532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搜索结果排序规则千差万别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14" name="Shape 144"/>
          <p:cNvSpPr/>
          <p:nvPr/>
        </p:nvSpPr>
        <p:spPr>
          <a:xfrm>
            <a:off x="1532282" y="4551166"/>
            <a:ext cx="2902532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业务分属不同部门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16" name="Shape 144"/>
          <p:cNvSpPr/>
          <p:nvPr/>
        </p:nvSpPr>
        <p:spPr>
          <a:xfrm>
            <a:off x="5086536" y="2305171"/>
            <a:ext cx="3093058" cy="746761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系统满足所有功能需求不现实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17" name="Shape 144"/>
          <p:cNvSpPr/>
          <p:nvPr/>
        </p:nvSpPr>
        <p:spPr>
          <a:xfrm>
            <a:off x="5068914" y="3424676"/>
            <a:ext cx="3093058" cy="746761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系统支持排序规则定制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18" name="Shape 144"/>
          <p:cNvSpPr/>
          <p:nvPr/>
        </p:nvSpPr>
        <p:spPr>
          <a:xfrm>
            <a:off x="5068915" y="4551802"/>
            <a:ext cx="3093058" cy="746761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技术共享很难</a:t>
            </a:r>
            <a:endParaRPr sz="1900" dirty="0">
              <a:solidFill>
                <a:srgbClr val="FFFFFF"/>
              </a:solidFill>
            </a:endParaRPr>
          </a:p>
        </p:txBody>
      </p:sp>
      <p:cxnSp>
        <p:nvCxnSpPr>
          <p:cNvPr id="19" name="直线箭头连接符 18"/>
          <p:cNvCxnSpPr>
            <a:stCxn id="12" idx="3"/>
            <a:endCxn id="16" idx="1"/>
          </p:cNvCxnSpPr>
          <p:nvPr/>
        </p:nvCxnSpPr>
        <p:spPr>
          <a:xfrm>
            <a:off x="4434340" y="2669664"/>
            <a:ext cx="652196" cy="8888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直线箭头连接符 21"/>
          <p:cNvCxnSpPr>
            <a:stCxn id="13" idx="3"/>
            <a:endCxn id="17" idx="1"/>
          </p:cNvCxnSpPr>
          <p:nvPr/>
        </p:nvCxnSpPr>
        <p:spPr>
          <a:xfrm flipV="1">
            <a:off x="4428625" y="3798057"/>
            <a:ext cx="640289" cy="6985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直线箭头连接符 25"/>
          <p:cNvCxnSpPr>
            <a:stCxn id="14" idx="3"/>
            <a:endCxn id="18" idx="1"/>
          </p:cNvCxnSpPr>
          <p:nvPr/>
        </p:nvCxnSpPr>
        <p:spPr>
          <a:xfrm>
            <a:off x="4434814" y="4924547"/>
            <a:ext cx="634100" cy="636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9" name="Shape 143"/>
          <p:cNvSpPr/>
          <p:nvPr/>
        </p:nvSpPr>
        <p:spPr>
          <a:xfrm>
            <a:off x="2539976" y="79962"/>
            <a:ext cx="3683058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搜索业务</a:t>
            </a:r>
            <a:r>
              <a:rPr lang="zh-CN" altLang="en-US" sz="4000" dirty="0" smtClean="0">
                <a:solidFill>
                  <a:srgbClr val="FFFFFF"/>
                </a:solidFill>
              </a:rPr>
              <a:t>和系统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238450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3"/>
          <p:cNvSpPr/>
          <p:nvPr/>
        </p:nvSpPr>
        <p:spPr>
          <a:xfrm>
            <a:off x="422153" y="482563"/>
            <a:ext cx="8299706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一套系统、多个代码分支、多套部署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3" name="Shape 144"/>
          <p:cNvSpPr/>
          <p:nvPr/>
        </p:nvSpPr>
        <p:spPr>
          <a:xfrm>
            <a:off x="964405" y="4979155"/>
            <a:ext cx="2902532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1900" dirty="0" smtClean="0">
                <a:solidFill>
                  <a:srgbClr val="FFFFFF"/>
                </a:solidFill>
              </a:rPr>
              <a:t>代码不能复用维护困难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4" name="Shape 102"/>
          <p:cNvSpPr/>
          <p:nvPr/>
        </p:nvSpPr>
        <p:spPr>
          <a:xfrm>
            <a:off x="3667005" y="3163281"/>
            <a:ext cx="1386000" cy="138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70BF41">
              <a:alpha val="79938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FFFFFF"/>
                </a:solidFill>
              </a:rPr>
              <a:t>Search For 天猫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5" name="Shape 103"/>
          <p:cNvSpPr/>
          <p:nvPr/>
        </p:nvSpPr>
        <p:spPr>
          <a:xfrm>
            <a:off x="4798440" y="1887515"/>
            <a:ext cx="1386000" cy="138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39019">
              <a:alpha val="85473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FFFFFF"/>
                </a:solidFill>
              </a:rPr>
              <a:t>Search For B2B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6" name="Shape 104"/>
          <p:cNvSpPr/>
          <p:nvPr/>
        </p:nvSpPr>
        <p:spPr>
          <a:xfrm>
            <a:off x="641980" y="2840014"/>
            <a:ext cx="1386000" cy="138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>
              <a:alpha val="79753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FFFFFF"/>
                </a:solidFill>
              </a:rPr>
              <a:t>Search For 神马搜索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7" name="Shape 105"/>
          <p:cNvSpPr/>
          <p:nvPr/>
        </p:nvSpPr>
        <p:spPr>
          <a:xfrm>
            <a:off x="2166454" y="2024001"/>
            <a:ext cx="1386000" cy="138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00B1D4">
              <a:alpha val="79938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FFFFFF"/>
                </a:solidFill>
              </a:rPr>
              <a:t>Search For 淘宝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9" name="Shape 103"/>
          <p:cNvSpPr/>
          <p:nvPr/>
        </p:nvSpPr>
        <p:spPr>
          <a:xfrm>
            <a:off x="5971444" y="3149895"/>
            <a:ext cx="1386000" cy="1386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270C0">
              <a:alpha val="85473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FFFFFF"/>
                </a:solidFill>
              </a:rPr>
              <a:t>Search For </a:t>
            </a:r>
            <a:r>
              <a:rPr lang="zh-CN" altLang="en-US" dirty="0" smtClean="0">
                <a:solidFill>
                  <a:srgbClr val="FFFFFF"/>
                </a:solidFill>
              </a:rPr>
              <a:t>聚划算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0" name="Shape 144"/>
          <p:cNvSpPr/>
          <p:nvPr/>
        </p:nvSpPr>
        <p:spPr>
          <a:xfrm>
            <a:off x="4597905" y="4971535"/>
            <a:ext cx="2902532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1900" dirty="0" smtClean="0">
                <a:solidFill>
                  <a:srgbClr val="FFFFFF"/>
                </a:solidFill>
              </a:rPr>
              <a:t>系统提升无法共享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11" name="Shape 144"/>
          <p:cNvSpPr/>
          <p:nvPr/>
        </p:nvSpPr>
        <p:spPr>
          <a:xfrm>
            <a:off x="2556223" y="6075164"/>
            <a:ext cx="3396902" cy="746761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随着业务数量增长效率急速下降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12" name="Shape 103"/>
          <p:cNvSpPr/>
          <p:nvPr/>
        </p:nvSpPr>
        <p:spPr>
          <a:xfrm>
            <a:off x="7608792" y="2602525"/>
            <a:ext cx="1386000" cy="13864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77AFC">
              <a:alpha val="85473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en-US" altLang="zh-CN" dirty="0" smtClean="0">
                <a:solidFill>
                  <a:srgbClr val="FFFFFF"/>
                </a:solidFill>
              </a:rPr>
              <a:t>......</a:t>
            </a:r>
            <a:endParaRPr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4233494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内容占位符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17527330"/>
              </p:ext>
            </p:extLst>
          </p:nvPr>
        </p:nvGraphicFramePr>
        <p:xfrm>
          <a:off x="411480" y="1440181"/>
          <a:ext cx="7406640" cy="4073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23278438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3"/>
          <p:cNvSpPr/>
          <p:nvPr/>
        </p:nvSpPr>
        <p:spPr>
          <a:xfrm>
            <a:off x="2283494" y="71168"/>
            <a:ext cx="4196018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解决方案：平台化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3" name="Shape 102"/>
          <p:cNvSpPr/>
          <p:nvPr/>
        </p:nvSpPr>
        <p:spPr>
          <a:xfrm>
            <a:off x="1762964" y="2925155"/>
            <a:ext cx="1440000" cy="144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70BF41">
              <a:alpha val="79938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FFFFFF"/>
                </a:solidFill>
              </a:rPr>
              <a:t>天猫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4" name="Shape 103"/>
          <p:cNvSpPr/>
          <p:nvPr/>
        </p:nvSpPr>
        <p:spPr>
          <a:xfrm>
            <a:off x="3501617" y="1712889"/>
            <a:ext cx="1440000" cy="144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F39019">
              <a:alpha val="85473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FFFFFF"/>
                </a:solidFill>
              </a:rPr>
              <a:t>B2B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5" name="Shape 104"/>
          <p:cNvSpPr/>
          <p:nvPr/>
        </p:nvSpPr>
        <p:spPr>
          <a:xfrm>
            <a:off x="0" y="2189137"/>
            <a:ext cx="1440000" cy="14411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3585F">
              <a:alpha val="79753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FFFFFF"/>
                </a:solidFill>
              </a:rPr>
              <a:t>神马搜索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6" name="Shape 105"/>
          <p:cNvSpPr/>
          <p:nvPr/>
        </p:nvSpPr>
        <p:spPr>
          <a:xfrm>
            <a:off x="1560193" y="1023874"/>
            <a:ext cx="1440000" cy="144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00B1D4">
              <a:alpha val="79938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en-US" dirty="0" smtClean="0">
                <a:solidFill>
                  <a:srgbClr val="FFFFFF"/>
                </a:solidFill>
              </a:rPr>
              <a:t>淘宝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7" name="Shape 103"/>
          <p:cNvSpPr/>
          <p:nvPr/>
        </p:nvSpPr>
        <p:spPr>
          <a:xfrm>
            <a:off x="5269934" y="3308645"/>
            <a:ext cx="1440000" cy="144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2270C0">
              <a:alpha val="85473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zh-CN" altLang="en-US" dirty="0" smtClean="0">
                <a:solidFill>
                  <a:srgbClr val="FFFFFF"/>
                </a:solidFill>
              </a:rPr>
              <a:t>聚划算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8" name="Shape 103"/>
          <p:cNvSpPr/>
          <p:nvPr/>
        </p:nvSpPr>
        <p:spPr>
          <a:xfrm>
            <a:off x="5788094" y="1284900"/>
            <a:ext cx="1440000" cy="14400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9" h="19679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77AFC">
              <a:alpha val="85473"/>
            </a:srgbClr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241300">
              <a:defRPr sz="18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>
                <a:solidFill>
                  <a:srgbClr val="000000"/>
                </a:solidFill>
              </a:defRPr>
            </a:pPr>
            <a:r>
              <a:rPr lang="en-US" altLang="zh-CN" dirty="0" smtClean="0">
                <a:solidFill>
                  <a:srgbClr val="FFFFFF"/>
                </a:solidFill>
              </a:rPr>
              <a:t>......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9" name="Shape 1170"/>
          <p:cNvSpPr/>
          <p:nvPr/>
        </p:nvSpPr>
        <p:spPr>
          <a:xfrm>
            <a:off x="2544689" y="5569365"/>
            <a:ext cx="1935946" cy="836527"/>
          </a:xfrm>
          <a:prstGeom prst="roundRect">
            <a:avLst>
              <a:gd name="adj" fmla="val 10172"/>
            </a:avLst>
          </a:prstGeom>
          <a:solidFill>
            <a:srgbClr val="70BF4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ISearch</a:t>
            </a:r>
            <a:r>
              <a:rPr lang="en-US" altLang="zh-CN" sz="1900" dirty="0" smtClean="0">
                <a:solidFill>
                  <a:srgbClr val="FFFFFF"/>
                </a:solidFill>
              </a:rPr>
              <a:t>5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10" name="Shape 1185"/>
          <p:cNvSpPr/>
          <p:nvPr/>
        </p:nvSpPr>
        <p:spPr>
          <a:xfrm flipH="1">
            <a:off x="715332" y="3555999"/>
            <a:ext cx="2428876" cy="20478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11" name="Shape 1185"/>
          <p:cNvSpPr/>
          <p:nvPr/>
        </p:nvSpPr>
        <p:spPr>
          <a:xfrm flipH="1">
            <a:off x="2620330" y="4333875"/>
            <a:ext cx="678659" cy="11588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12" name="Shape 1185"/>
          <p:cNvSpPr/>
          <p:nvPr/>
        </p:nvSpPr>
        <p:spPr>
          <a:xfrm flipH="1">
            <a:off x="2608427" y="2016125"/>
            <a:ext cx="940594" cy="35401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13" name="Shape 1185"/>
          <p:cNvSpPr/>
          <p:nvPr/>
        </p:nvSpPr>
        <p:spPr>
          <a:xfrm>
            <a:off x="3668083" y="3079751"/>
            <a:ext cx="321469" cy="24606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14" name="Shape 1185"/>
          <p:cNvSpPr/>
          <p:nvPr/>
        </p:nvSpPr>
        <p:spPr>
          <a:xfrm>
            <a:off x="3930021" y="4492624"/>
            <a:ext cx="1535906" cy="10636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15" name="Shape 1185"/>
          <p:cNvSpPr/>
          <p:nvPr/>
        </p:nvSpPr>
        <p:spPr>
          <a:xfrm>
            <a:off x="3822865" y="2413000"/>
            <a:ext cx="2083593" cy="31114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18" name="矩形 17"/>
          <p:cNvSpPr/>
          <p:nvPr/>
        </p:nvSpPr>
        <p:spPr>
          <a:xfrm>
            <a:off x="6465742" y="3610609"/>
            <a:ext cx="2672070" cy="3213701"/>
          </a:xfrm>
          <a:prstGeom prst="rect">
            <a:avLst/>
          </a:prstGeom>
          <a:solidFill>
            <a:srgbClr val="41B2D3"/>
          </a:solidFill>
        </p:spPr>
        <p:txBody>
          <a:bodyPr wrap="square">
            <a:spAutoFit/>
          </a:bodyPr>
          <a:lstStyle/>
          <a:p>
            <a:pPr lvl="0">
              <a:defRPr sz="1800"/>
            </a:pPr>
            <a:r>
              <a:rPr lang="zh-CN" altLang="en-US" sz="24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自平台化的挑战</a:t>
            </a:r>
            <a:endParaRPr lang="en-US" altLang="zh-CN" sz="2400" dirty="0" smtClean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endParaRPr lang="zh-CN" altLang="en-US" sz="2400" dirty="0" smtClean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190500" lvl="0" indent="-190500" defTabSz="844200">
              <a:lnSpc>
                <a:spcPct val="150000"/>
              </a:lnSpc>
              <a:buClr>
                <a:srgbClr val="FFFFFF"/>
              </a:buClr>
              <a:buSzPct val="100000"/>
              <a:buChar char="-"/>
              <a:defRPr sz="1800"/>
            </a:pP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多样化功能需求如何满足</a:t>
            </a:r>
            <a:endParaRPr lang="en-US" altLang="zh-CN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90500" lvl="0" indent="-190500" defTabSz="844200">
              <a:lnSpc>
                <a:spcPct val="150000"/>
              </a:lnSpc>
              <a:buClr>
                <a:srgbClr val="FFFFFF"/>
              </a:buClr>
              <a:buSzPct val="100000"/>
              <a:buChar char="-"/>
              <a:defRPr sz="1800"/>
            </a:pP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搜索结果排序规则如何灵活定制</a:t>
            </a:r>
            <a:endParaRPr lang="en-US" altLang="zh-CN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90500" lvl="0" indent="-190500" defTabSz="844200">
              <a:lnSpc>
                <a:spcPct val="150000"/>
              </a:lnSpc>
              <a:buClr>
                <a:srgbClr val="FFFFFF"/>
              </a:buClr>
              <a:buSzPct val="100000"/>
              <a:buChar char="-"/>
              <a:defRPr sz="1800"/>
            </a:pPr>
            <a:r>
              <a:rPr lang="zh-CN" altLang="en-US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业务需求如何快速响应</a:t>
            </a:r>
            <a:endParaRPr lang="en-US" altLang="zh-CN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8" indent="0">
              <a:lnSpc>
                <a:spcPct val="150000"/>
              </a:lnSpc>
              <a:buClr>
                <a:srgbClr val="FFFFFF"/>
              </a:buClr>
              <a:buSzPct val="100000"/>
              <a:defRPr sz="1800"/>
            </a:pPr>
            <a:endParaRPr lang="zh-CN" altLang="en-US" sz="14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</p:spTree>
    <p:extLst>
      <p:ext uri="{BB962C8B-B14F-4D97-AF65-F5344CB8AC3E}">
        <p14:creationId xmlns:p14="http://schemas.microsoft.com/office/powerpoint/2010/main" val="310911491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3"/>
          <p:cNvSpPr/>
          <p:nvPr/>
        </p:nvSpPr>
        <p:spPr>
          <a:xfrm>
            <a:off x="3331958" y="232497"/>
            <a:ext cx="2657136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系统插件化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3" name="Shape 144"/>
          <p:cNvSpPr/>
          <p:nvPr/>
        </p:nvSpPr>
        <p:spPr>
          <a:xfrm>
            <a:off x="174494" y="1169157"/>
            <a:ext cx="1782000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1900" dirty="0" smtClean="0">
                <a:solidFill>
                  <a:srgbClr val="FFFFFF"/>
                </a:solidFill>
              </a:rPr>
              <a:t>算分</a:t>
            </a:r>
            <a:r>
              <a:rPr lang="en-US" sz="1900" dirty="0" smtClean="0">
                <a:solidFill>
                  <a:srgbClr val="FFFFFF"/>
                </a:solidFill>
              </a:rPr>
              <a:t>插件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4" name="Shape 144"/>
          <p:cNvSpPr/>
          <p:nvPr/>
        </p:nvSpPr>
        <p:spPr>
          <a:xfrm>
            <a:off x="168779" y="2098165"/>
            <a:ext cx="1782000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err="1" smtClean="0">
                <a:solidFill>
                  <a:srgbClr val="FFFFFF"/>
                </a:solidFill>
              </a:rPr>
              <a:t>QRS插件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5" name="Shape 144"/>
          <p:cNvSpPr/>
          <p:nvPr/>
        </p:nvSpPr>
        <p:spPr>
          <a:xfrm>
            <a:off x="174970" y="3043048"/>
            <a:ext cx="1782000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文档处理插件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6" name="Shape 144"/>
          <p:cNvSpPr/>
          <p:nvPr/>
        </p:nvSpPr>
        <p:spPr>
          <a:xfrm>
            <a:off x="193068" y="4003804"/>
            <a:ext cx="1782000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动态摘要插件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7" name="Shape 144"/>
          <p:cNvSpPr/>
          <p:nvPr/>
        </p:nvSpPr>
        <p:spPr>
          <a:xfrm>
            <a:off x="193069" y="4972182"/>
            <a:ext cx="1783369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600" dirty="0" smtClean="0">
                <a:solidFill>
                  <a:srgbClr val="FFFFFF"/>
                </a:solidFill>
              </a:rPr>
              <a:t>Function </a:t>
            </a:r>
            <a:r>
              <a:rPr lang="en-US" sz="1600" dirty="0" err="1" smtClean="0">
                <a:solidFill>
                  <a:srgbClr val="FFFFFF"/>
                </a:solidFill>
              </a:rPr>
              <a:t>Expression插件</a:t>
            </a:r>
            <a:endParaRPr sz="1600" dirty="0">
              <a:solidFill>
                <a:srgbClr val="FFFFFF"/>
              </a:solidFill>
            </a:endParaRPr>
          </a:p>
        </p:txBody>
      </p:sp>
      <p:sp>
        <p:nvSpPr>
          <p:cNvPr id="8" name="Shape 144"/>
          <p:cNvSpPr/>
          <p:nvPr/>
        </p:nvSpPr>
        <p:spPr>
          <a:xfrm>
            <a:off x="204973" y="5956423"/>
            <a:ext cx="1782000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err="1" smtClean="0">
                <a:solidFill>
                  <a:srgbClr val="FFFFFF"/>
                </a:solidFill>
              </a:rPr>
              <a:t>Sorter插件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9" name="Shape 689"/>
          <p:cNvSpPr/>
          <p:nvPr/>
        </p:nvSpPr>
        <p:spPr>
          <a:xfrm>
            <a:off x="3500018" y="1278449"/>
            <a:ext cx="2929358" cy="1198051"/>
          </a:xfrm>
          <a:prstGeom prst="roundRect">
            <a:avLst>
              <a:gd name="adj" fmla="val 15118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t" anchorCtr="0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QRS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10" name="Shape 226"/>
          <p:cNvSpPr/>
          <p:nvPr/>
        </p:nvSpPr>
        <p:spPr>
          <a:xfrm>
            <a:off x="3776654" y="1776146"/>
            <a:ext cx="1140630" cy="589230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r>
              <a:rPr lang="en-US" altLang="zh-CN" dirty="0" smtClean="0">
                <a:solidFill>
                  <a:srgbClr val="FFFFFF"/>
                </a:solidFill>
              </a:rPr>
              <a:t>Sorter</a:t>
            </a:r>
            <a:r>
              <a:rPr lang="zh-CN" altLang="en-US" dirty="0" smtClean="0">
                <a:solidFill>
                  <a:srgbClr val="FFFFFF"/>
                </a:solidFill>
              </a:rPr>
              <a:t>插件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1" name="Shape 689"/>
          <p:cNvSpPr/>
          <p:nvPr/>
        </p:nvSpPr>
        <p:spPr>
          <a:xfrm>
            <a:off x="4059611" y="3040571"/>
            <a:ext cx="1822078" cy="1261554"/>
          </a:xfrm>
          <a:prstGeom prst="roundRect">
            <a:avLst>
              <a:gd name="adj" fmla="val 15118"/>
            </a:avLst>
          </a:prstGeom>
          <a:solidFill>
            <a:srgbClr val="A8377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t" anchorCtr="0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Proxy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12" name="Shape 226"/>
          <p:cNvSpPr/>
          <p:nvPr/>
        </p:nvSpPr>
        <p:spPr>
          <a:xfrm>
            <a:off x="5140157" y="1768526"/>
            <a:ext cx="1140630" cy="589230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r>
              <a:rPr lang="en-US" altLang="zh-CN" dirty="0" smtClean="0">
                <a:solidFill>
                  <a:srgbClr val="FFFFFF"/>
                </a:solidFill>
              </a:rPr>
              <a:t>QRS</a:t>
            </a:r>
            <a:r>
              <a:rPr lang="zh-CN" altLang="en-US" dirty="0" smtClean="0">
                <a:solidFill>
                  <a:srgbClr val="FFFFFF"/>
                </a:solidFill>
              </a:rPr>
              <a:t>插件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3" name="Shape 226"/>
          <p:cNvSpPr/>
          <p:nvPr/>
        </p:nvSpPr>
        <p:spPr>
          <a:xfrm>
            <a:off x="4413877" y="3594151"/>
            <a:ext cx="1140630" cy="589230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r>
              <a:rPr lang="en-US" altLang="zh-CN" dirty="0" smtClean="0">
                <a:solidFill>
                  <a:srgbClr val="FFFFFF"/>
                </a:solidFill>
              </a:rPr>
              <a:t>Sorter</a:t>
            </a:r>
            <a:r>
              <a:rPr lang="zh-CN" altLang="en-US" dirty="0" smtClean="0">
                <a:solidFill>
                  <a:srgbClr val="FFFFFF"/>
                </a:solidFill>
              </a:rPr>
              <a:t>插件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4" name="Shape 706"/>
          <p:cNvSpPr/>
          <p:nvPr/>
        </p:nvSpPr>
        <p:spPr>
          <a:xfrm>
            <a:off x="3284023" y="4755751"/>
            <a:ext cx="3383480" cy="200699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t" anchorCtr="0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15" name="Shape 226"/>
          <p:cNvSpPr/>
          <p:nvPr/>
        </p:nvSpPr>
        <p:spPr>
          <a:xfrm>
            <a:off x="3491382" y="5205779"/>
            <a:ext cx="1140630" cy="589230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r>
              <a:rPr lang="zh-CN" altLang="en-US" dirty="0" smtClean="0">
                <a:solidFill>
                  <a:srgbClr val="FFFFFF"/>
                </a:solidFill>
              </a:rPr>
              <a:t>算分插件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6" name="Shape 226"/>
          <p:cNvSpPr/>
          <p:nvPr/>
        </p:nvSpPr>
        <p:spPr>
          <a:xfrm>
            <a:off x="4902510" y="5229910"/>
            <a:ext cx="1140630" cy="589230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r>
              <a:rPr lang="en-US" altLang="zh-CN" dirty="0" smtClean="0">
                <a:solidFill>
                  <a:srgbClr val="FFFFFF"/>
                </a:solidFill>
              </a:rPr>
              <a:t>Sorter</a:t>
            </a:r>
            <a:r>
              <a:rPr lang="zh-CN" altLang="en-US" dirty="0" smtClean="0">
                <a:solidFill>
                  <a:srgbClr val="FFFFFF"/>
                </a:solidFill>
              </a:rPr>
              <a:t>插件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7" name="Shape 226"/>
          <p:cNvSpPr/>
          <p:nvPr/>
        </p:nvSpPr>
        <p:spPr>
          <a:xfrm>
            <a:off x="3438042" y="5912534"/>
            <a:ext cx="1348273" cy="589230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r>
              <a:rPr lang="zh-CN" altLang="en-US" dirty="0" smtClean="0">
                <a:solidFill>
                  <a:srgbClr val="FFFFFF"/>
                </a:solidFill>
              </a:rPr>
              <a:t>动态摘要插件</a:t>
            </a:r>
            <a:endParaRPr dirty="0">
              <a:solidFill>
                <a:srgbClr val="FFFFFF"/>
              </a:solidFill>
            </a:endParaRPr>
          </a:p>
        </p:txBody>
      </p:sp>
      <p:sp>
        <p:nvSpPr>
          <p:cNvPr id="18" name="Shape 226"/>
          <p:cNvSpPr/>
          <p:nvPr/>
        </p:nvSpPr>
        <p:spPr>
          <a:xfrm>
            <a:off x="4902510" y="5960159"/>
            <a:ext cx="1681649" cy="589230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r>
              <a:rPr lang="en-US" altLang="zh-CN" dirty="0" smtClean="0">
                <a:solidFill>
                  <a:srgbClr val="FFFFFF"/>
                </a:solidFill>
              </a:rPr>
              <a:t>Function</a:t>
            </a:r>
            <a:r>
              <a:rPr lang="zh-CN" altLang="en-US" dirty="0" smtClean="0">
                <a:solidFill>
                  <a:srgbClr val="FFFFFF"/>
                </a:solidFill>
              </a:rPr>
              <a:t> </a:t>
            </a:r>
            <a:r>
              <a:rPr lang="en-US" altLang="zh-CN" dirty="0" smtClean="0">
                <a:solidFill>
                  <a:srgbClr val="FFFFFF"/>
                </a:solidFill>
              </a:rPr>
              <a:t>Expression</a:t>
            </a:r>
            <a:r>
              <a:rPr lang="zh-CN" altLang="en-US" dirty="0" smtClean="0">
                <a:solidFill>
                  <a:srgbClr val="FFFFFF"/>
                </a:solidFill>
              </a:rPr>
              <a:t>插件</a:t>
            </a:r>
            <a:endParaRPr dirty="0">
              <a:solidFill>
                <a:srgbClr val="FFFFFF"/>
              </a:solidFill>
            </a:endParaRPr>
          </a:p>
        </p:txBody>
      </p:sp>
      <p:cxnSp>
        <p:nvCxnSpPr>
          <p:cNvPr id="20" name="直线箭头连接符 19"/>
          <p:cNvCxnSpPr>
            <a:stCxn id="9" idx="2"/>
            <a:endCxn id="11" idx="0"/>
          </p:cNvCxnSpPr>
          <p:nvPr/>
        </p:nvCxnSpPr>
        <p:spPr>
          <a:xfrm>
            <a:off x="4964697" y="2476501"/>
            <a:ext cx="5953" cy="564071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直线箭头连接符 20"/>
          <p:cNvCxnSpPr>
            <a:stCxn id="11" idx="2"/>
            <a:endCxn id="14" idx="0"/>
          </p:cNvCxnSpPr>
          <p:nvPr/>
        </p:nvCxnSpPr>
        <p:spPr>
          <a:xfrm>
            <a:off x="4970650" y="4302125"/>
            <a:ext cx="5113" cy="453626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226504169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3"/>
          <p:cNvSpPr/>
          <p:nvPr/>
        </p:nvSpPr>
        <p:spPr>
          <a:xfrm>
            <a:off x="2247781" y="254584"/>
            <a:ext cx="4196018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团队组织架构保障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3" name="Shape 706"/>
          <p:cNvSpPr/>
          <p:nvPr/>
        </p:nvSpPr>
        <p:spPr>
          <a:xfrm>
            <a:off x="2190750" y="1461372"/>
            <a:ext cx="5167312" cy="919880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2309812" y="1682748"/>
            <a:ext cx="502700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业务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Shape 220"/>
          <p:cNvSpPr/>
          <p:nvPr/>
        </p:nvSpPr>
        <p:spPr>
          <a:xfrm>
            <a:off x="2842081" y="1662194"/>
            <a:ext cx="467856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18" name="Shape 220"/>
          <p:cNvSpPr/>
          <p:nvPr/>
        </p:nvSpPr>
        <p:spPr>
          <a:xfrm>
            <a:off x="3407861" y="1670452"/>
            <a:ext cx="467856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19" name="Shape 220"/>
          <p:cNvSpPr/>
          <p:nvPr/>
        </p:nvSpPr>
        <p:spPr>
          <a:xfrm>
            <a:off x="3967459" y="1670449"/>
            <a:ext cx="467856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20" name="Shape 220"/>
          <p:cNvSpPr/>
          <p:nvPr/>
        </p:nvSpPr>
        <p:spPr>
          <a:xfrm>
            <a:off x="4533239" y="1678706"/>
            <a:ext cx="467856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21" name="Shape 220"/>
          <p:cNvSpPr/>
          <p:nvPr/>
        </p:nvSpPr>
        <p:spPr>
          <a:xfrm>
            <a:off x="5110459" y="1670449"/>
            <a:ext cx="467856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22" name="Shape 220"/>
          <p:cNvSpPr/>
          <p:nvPr/>
        </p:nvSpPr>
        <p:spPr>
          <a:xfrm>
            <a:off x="5676239" y="1678706"/>
            <a:ext cx="467856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23" name="Shape 220"/>
          <p:cNvSpPr/>
          <p:nvPr/>
        </p:nvSpPr>
        <p:spPr>
          <a:xfrm>
            <a:off x="6235837" y="1678704"/>
            <a:ext cx="467856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24" name="Shape 220"/>
          <p:cNvSpPr/>
          <p:nvPr/>
        </p:nvSpPr>
        <p:spPr>
          <a:xfrm>
            <a:off x="6801617" y="1686961"/>
            <a:ext cx="467856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25" name="Shape 706"/>
          <p:cNvSpPr/>
          <p:nvPr/>
        </p:nvSpPr>
        <p:spPr>
          <a:xfrm>
            <a:off x="2786064" y="2580875"/>
            <a:ext cx="1440656" cy="2991251"/>
          </a:xfrm>
          <a:prstGeom prst="roundRect">
            <a:avLst>
              <a:gd name="adj" fmla="val 15118"/>
            </a:avLst>
          </a:prstGeom>
          <a:solidFill>
            <a:srgbClr val="41B2D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2887503" y="2675254"/>
            <a:ext cx="1323437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业务平台团队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Shape 220"/>
          <p:cNvSpPr/>
          <p:nvPr/>
        </p:nvSpPr>
        <p:spPr>
          <a:xfrm>
            <a:off x="3110209" y="3210324"/>
            <a:ext cx="783134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28" name="Shape 220"/>
          <p:cNvSpPr/>
          <p:nvPr/>
        </p:nvSpPr>
        <p:spPr>
          <a:xfrm>
            <a:off x="3104494" y="3948829"/>
            <a:ext cx="783134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29" name="Shape 220"/>
          <p:cNvSpPr/>
          <p:nvPr/>
        </p:nvSpPr>
        <p:spPr>
          <a:xfrm>
            <a:off x="3110685" y="4782584"/>
            <a:ext cx="783134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30" name="Shape 706"/>
          <p:cNvSpPr/>
          <p:nvPr/>
        </p:nvSpPr>
        <p:spPr>
          <a:xfrm>
            <a:off x="5197318" y="2620881"/>
            <a:ext cx="1440656" cy="2951246"/>
          </a:xfrm>
          <a:prstGeom prst="roundRect">
            <a:avLst>
              <a:gd name="adj" fmla="val 15118"/>
            </a:avLst>
          </a:prstGeom>
          <a:solidFill>
            <a:srgbClr val="227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501160" y="2715258"/>
            <a:ext cx="913068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rgbClr val="FFFFFF"/>
                </a:solidFill>
              </a:rPr>
              <a:t>算法</a:t>
            </a: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团队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Shape 220"/>
          <p:cNvSpPr/>
          <p:nvPr/>
        </p:nvSpPr>
        <p:spPr>
          <a:xfrm>
            <a:off x="5521463" y="3250328"/>
            <a:ext cx="783134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33" name="Shape 220"/>
          <p:cNvSpPr/>
          <p:nvPr/>
        </p:nvSpPr>
        <p:spPr>
          <a:xfrm>
            <a:off x="5515748" y="3988834"/>
            <a:ext cx="783134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34" name="Shape 220"/>
          <p:cNvSpPr/>
          <p:nvPr/>
        </p:nvSpPr>
        <p:spPr>
          <a:xfrm>
            <a:off x="5521939" y="4822589"/>
            <a:ext cx="783134" cy="518004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35" name="Shape 706"/>
          <p:cNvSpPr/>
          <p:nvPr/>
        </p:nvSpPr>
        <p:spPr>
          <a:xfrm>
            <a:off x="2786063" y="5820009"/>
            <a:ext cx="3857625" cy="1037992"/>
          </a:xfrm>
          <a:prstGeom prst="roundRect">
            <a:avLst>
              <a:gd name="adj" fmla="val 15118"/>
            </a:avLst>
          </a:prstGeom>
          <a:solidFill>
            <a:srgbClr val="227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6" name="文本框 35"/>
          <p:cNvSpPr txBox="1"/>
          <p:nvPr/>
        </p:nvSpPr>
        <p:spPr>
          <a:xfrm>
            <a:off x="3955571" y="6216014"/>
            <a:ext cx="1323437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引擎平台团队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4227895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 1"/>
          <p:cNvGrpSpPr/>
          <p:nvPr/>
        </p:nvGrpSpPr>
        <p:grpSpPr>
          <a:xfrm>
            <a:off x="1464946" y="1785297"/>
            <a:ext cx="1944002" cy="1944000"/>
            <a:chOff x="5629275" y="2916956"/>
            <a:chExt cx="914400" cy="685800"/>
          </a:xfrm>
        </p:grpSpPr>
        <p:sp>
          <p:nvSpPr>
            <p:cNvPr id="3" name="椭圆 2"/>
            <p:cNvSpPr/>
            <p:nvPr/>
          </p:nvSpPr>
          <p:spPr>
            <a:xfrm>
              <a:off x="5629275" y="2916956"/>
              <a:ext cx="914400" cy="685800"/>
            </a:xfrm>
            <a:prstGeom prst="ellipse">
              <a:avLst/>
            </a:prstGeom>
            <a:noFill/>
            <a:ln w="50800" cap="flat">
              <a:solidFill>
                <a:srgbClr val="EE7F26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5852944" y="3119880"/>
              <a:ext cx="579173" cy="271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4400" dirty="0" smtClean="0">
                  <a:solidFill>
                    <a:srgbClr val="EE7F26"/>
                  </a:solidFill>
                </a:rPr>
                <a:t>10</a:t>
              </a:r>
              <a:r>
                <a:rPr lang="zh-CN" altLang="en-US" sz="4400" dirty="0" smtClean="0">
                  <a:solidFill>
                    <a:srgbClr val="EE7F26"/>
                  </a:solidFill>
                </a:rPr>
                <a:t>0</a:t>
              </a:r>
              <a:r>
                <a:rPr lang="en-US" altLang="zh-CN" sz="4400" dirty="0" smtClean="0">
                  <a:solidFill>
                    <a:srgbClr val="EE7F26"/>
                  </a:solidFill>
                </a:rPr>
                <a:t>+</a:t>
              </a:r>
              <a:endPara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EE7F26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5" name="笑脸 4"/>
          <p:cNvSpPr/>
          <p:nvPr/>
        </p:nvSpPr>
        <p:spPr>
          <a:xfrm>
            <a:off x="1970714" y="5241527"/>
            <a:ext cx="822960" cy="824400"/>
          </a:xfrm>
          <a:prstGeom prst="smileyFace">
            <a:avLst>
              <a:gd name="adj" fmla="val 4653"/>
            </a:avLst>
          </a:prstGeom>
          <a:solidFill>
            <a:srgbClr val="EE7F26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" y="2476506"/>
            <a:ext cx="1323437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400" b="0" i="0" u="none" strike="noStrike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业务数量</a:t>
            </a:r>
            <a:endParaRPr kumimoji="0" lang="zh-CN" altLang="en-US" sz="2400" b="0" i="0" u="none" strike="noStrike" cap="none" spc="0" normalizeH="0" baseline="0" dirty="0">
              <a:ln>
                <a:noFill/>
              </a:ln>
              <a:solidFill>
                <a:srgbClr val="FFFFFF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" name="组 6"/>
          <p:cNvGrpSpPr/>
          <p:nvPr/>
        </p:nvGrpSpPr>
        <p:grpSpPr>
          <a:xfrm>
            <a:off x="5155400" y="1227847"/>
            <a:ext cx="3057899" cy="3056393"/>
            <a:chOff x="5629275" y="2881536"/>
            <a:chExt cx="914400" cy="686296"/>
          </a:xfrm>
        </p:grpSpPr>
        <p:sp>
          <p:nvSpPr>
            <p:cNvPr id="8" name="椭圆 7"/>
            <p:cNvSpPr/>
            <p:nvPr/>
          </p:nvSpPr>
          <p:spPr>
            <a:xfrm>
              <a:off x="5629275" y="2881536"/>
              <a:ext cx="914400" cy="686296"/>
            </a:xfrm>
            <a:prstGeom prst="ellipse">
              <a:avLst/>
            </a:prstGeom>
            <a:noFill/>
            <a:ln w="50800" cap="flat">
              <a:solidFill>
                <a:srgbClr val="EE7F26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853576" y="3137230"/>
              <a:ext cx="528114" cy="172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4400" dirty="0" smtClean="0">
                  <a:solidFill>
                    <a:srgbClr val="EE7F26"/>
                  </a:solidFill>
                </a:rPr>
                <a:t>1</a:t>
              </a:r>
              <a:r>
                <a:rPr kumimoji="0" lang="en-US" altLang="zh-CN" sz="4400" b="0" i="0" u="none" strike="noStrike" cap="none" spc="0" normalizeH="0" baseline="0" dirty="0" smtClean="0">
                  <a:ln>
                    <a:noFill/>
                  </a:ln>
                  <a:solidFill>
                    <a:srgbClr val="EE7F26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0</a:t>
              </a:r>
              <a:r>
                <a:rPr lang="zh-CN" altLang="en-US" sz="4400" dirty="0" smtClean="0">
                  <a:solidFill>
                    <a:srgbClr val="EE7F26"/>
                  </a:solidFill>
                </a:rPr>
                <a:t>0</a:t>
              </a:r>
              <a:r>
                <a:rPr lang="en-US" altLang="zh-CN" sz="4400" dirty="0" smtClean="0">
                  <a:solidFill>
                    <a:srgbClr val="EE7F26"/>
                  </a:solidFill>
                </a:rPr>
                <a:t>0+</a:t>
              </a:r>
              <a:endPara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EE7F26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" name="笑脸 9"/>
          <p:cNvSpPr/>
          <p:nvPr/>
        </p:nvSpPr>
        <p:spPr>
          <a:xfrm>
            <a:off x="6227384" y="5233909"/>
            <a:ext cx="822960" cy="824400"/>
          </a:xfrm>
          <a:prstGeom prst="smileyFace">
            <a:avLst>
              <a:gd name="adj" fmla="val -4653"/>
            </a:avLst>
          </a:prstGeom>
          <a:solidFill>
            <a:srgbClr val="EE7F26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直线箭头连接符 11"/>
          <p:cNvCxnSpPr>
            <a:stCxn id="3" idx="6"/>
            <a:endCxn id="8" idx="2"/>
          </p:cNvCxnSpPr>
          <p:nvPr/>
        </p:nvCxnSpPr>
        <p:spPr>
          <a:xfrm flipV="1">
            <a:off x="3408948" y="2756044"/>
            <a:ext cx="1746452" cy="1253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27719117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3"/>
          <p:cNvSpPr/>
          <p:nvPr/>
        </p:nvSpPr>
        <p:spPr>
          <a:xfrm>
            <a:off x="3565894" y="492712"/>
            <a:ext cx="1631214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服务化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3" name="Shape 144"/>
          <p:cNvSpPr/>
          <p:nvPr/>
        </p:nvSpPr>
        <p:spPr>
          <a:xfrm>
            <a:off x="2869405" y="1851780"/>
            <a:ext cx="2902532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1900" dirty="0" smtClean="0">
                <a:solidFill>
                  <a:srgbClr val="FFFFFF"/>
                </a:solidFill>
              </a:rPr>
              <a:t>不让用户写插件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4" name="Shape 144"/>
          <p:cNvSpPr/>
          <p:nvPr/>
        </p:nvSpPr>
        <p:spPr>
          <a:xfrm>
            <a:off x="2863690" y="3193534"/>
            <a:ext cx="2902532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1900" dirty="0" smtClean="0">
                <a:solidFill>
                  <a:srgbClr val="FFFFFF"/>
                </a:solidFill>
              </a:rPr>
              <a:t>屏蔽系统细节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5" name="Shape 144"/>
          <p:cNvSpPr/>
          <p:nvPr/>
        </p:nvSpPr>
        <p:spPr>
          <a:xfrm>
            <a:off x="2869882" y="4662289"/>
            <a:ext cx="2902532" cy="74676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zh-CN" altLang="en-US" sz="1900" dirty="0" smtClean="0">
                <a:solidFill>
                  <a:srgbClr val="FFFFFF"/>
                </a:solidFill>
              </a:rPr>
              <a:t>自助式定制</a:t>
            </a:r>
            <a:endParaRPr sz="19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099191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3"/>
          <p:cNvSpPr/>
          <p:nvPr/>
        </p:nvSpPr>
        <p:spPr>
          <a:xfrm>
            <a:off x="530839" y="492712"/>
            <a:ext cx="7701335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err="1" smtClean="0">
                <a:solidFill>
                  <a:srgbClr val="FFFFFF"/>
                </a:solidFill>
              </a:rPr>
              <a:t>OpenSearch：自助式</a:t>
            </a:r>
            <a:r>
              <a:rPr lang="zh-CN" altLang="en-US" sz="4000" dirty="0" smtClean="0">
                <a:solidFill>
                  <a:srgbClr val="FFFFFF"/>
                </a:solidFill>
              </a:rPr>
              <a:t>云</a:t>
            </a:r>
            <a:r>
              <a:rPr lang="en-US" sz="4000" dirty="0" smtClean="0">
                <a:solidFill>
                  <a:srgbClr val="FFFFFF"/>
                </a:solidFill>
              </a:rPr>
              <a:t>搜索服务</a:t>
            </a:r>
            <a:endParaRPr sz="4000" dirty="0">
              <a:solidFill>
                <a:srgbClr val="FFFFFF"/>
              </a:solidFill>
            </a:endParaRPr>
          </a:p>
        </p:txBody>
      </p:sp>
      <p:grpSp>
        <p:nvGrpSpPr>
          <p:cNvPr id="8" name="Group 113"/>
          <p:cNvGrpSpPr/>
          <p:nvPr/>
        </p:nvGrpSpPr>
        <p:grpSpPr>
          <a:xfrm>
            <a:off x="1168597" y="4682073"/>
            <a:ext cx="7278790" cy="1315743"/>
            <a:chOff x="-127000" y="44537"/>
            <a:chExt cx="8087542" cy="1096452"/>
          </a:xfrm>
        </p:grpSpPr>
        <p:grpSp>
          <p:nvGrpSpPr>
            <p:cNvPr id="9" name="Group 111"/>
            <p:cNvGrpSpPr/>
            <p:nvPr/>
          </p:nvGrpSpPr>
          <p:grpSpPr>
            <a:xfrm>
              <a:off x="-127000" y="238121"/>
              <a:ext cx="1760363" cy="793466"/>
              <a:chOff x="0" y="238122"/>
              <a:chExt cx="1760362" cy="793464"/>
            </a:xfrm>
          </p:grpSpPr>
          <p:sp>
            <p:nvSpPr>
              <p:cNvPr id="11" name="Shape 109"/>
              <p:cNvSpPr/>
              <p:nvPr/>
            </p:nvSpPr>
            <p:spPr>
              <a:xfrm>
                <a:off x="0" y="238122"/>
                <a:ext cx="1760362" cy="793464"/>
              </a:xfrm>
              <a:prstGeom prst="roundRect">
                <a:avLst>
                  <a:gd name="adj" fmla="val 12760"/>
                </a:avLst>
              </a:prstGeom>
              <a:solidFill>
                <a:srgbClr val="FF8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defTabSz="1016030">
                  <a:defRPr sz="1500">
                    <a:solidFill>
                      <a:srgbClr val="FFFFFF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defRPr>
                </a:pPr>
                <a:endParaRPr/>
              </a:p>
            </p:txBody>
          </p:sp>
          <p:sp>
            <p:nvSpPr>
              <p:cNvPr id="12" name="Shape 110"/>
              <p:cNvSpPr/>
              <p:nvPr/>
            </p:nvSpPr>
            <p:spPr>
              <a:xfrm>
                <a:off x="29654" y="501249"/>
                <a:ext cx="1701053" cy="230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1016030">
                  <a:defRPr sz="1500">
                    <a:solidFill>
                      <a:srgbClr val="FFFFFF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zh-CN" altLang="en-US" sz="1800" dirty="0" smtClean="0">
                    <a:solidFill>
                      <a:srgbClr val="FFFFFF"/>
                    </a:solidFill>
                  </a:rPr>
                  <a:t>相关性定制</a:t>
                </a:r>
                <a:endParaRPr sz="1800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0" name="Shape 112"/>
            <p:cNvSpPr/>
            <p:nvPr/>
          </p:nvSpPr>
          <p:spPr>
            <a:xfrm>
              <a:off x="1731865" y="44537"/>
              <a:ext cx="6228677" cy="10964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142879" lvl="0" indent="-142879" defTabSz="1016030">
                <a:lnSpc>
                  <a:spcPct val="150000"/>
                </a:lnSpc>
                <a:buClr>
                  <a:srgbClr val="FFFFFF"/>
                </a:buClr>
                <a:buSzPct val="100000"/>
                <a:buFont typeface="Arial"/>
                <a:buChar char="•"/>
                <a:defRPr sz="1800"/>
              </a:pPr>
              <a:r>
                <a:rPr lang="zh-CN" altLang="en-US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通过表达式定制搜索结果排序逻辑（后续将支持</a:t>
              </a:r>
              <a:r>
                <a:rPr lang="en-US" altLang="zh-CN" dirty="0" err="1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Lua</a:t>
              </a:r>
              <a:r>
                <a:rPr lang="zh-CN" altLang="en-US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）</a:t>
              </a:r>
              <a:endParaRPr lang="en-US" altLang="zh-CN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  <a:p>
              <a:pPr marL="142879" lvl="0" indent="-142879" defTabSz="1016030">
                <a:lnSpc>
                  <a:spcPct val="150000"/>
                </a:lnSpc>
                <a:buClr>
                  <a:srgbClr val="FFFFFF"/>
                </a:buClr>
                <a:buSzPct val="100000"/>
                <a:buFont typeface="Arial"/>
                <a:buChar char="•"/>
                <a:defRPr sz="1800"/>
              </a:pPr>
              <a:r>
                <a:rPr lang="zh-CN" altLang="en-US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内置文本、地理位置相关等算分特征函数</a:t>
              </a:r>
              <a:endParaRPr lang="en-US" altLang="zh-CN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  <a:p>
              <a:pPr marL="142879" lvl="0" indent="-142879" defTabSz="1016030">
                <a:lnSpc>
                  <a:spcPct val="150000"/>
                </a:lnSpc>
                <a:buClr>
                  <a:srgbClr val="FFFFFF"/>
                </a:buClr>
                <a:buSzPct val="100000"/>
                <a:buFont typeface="Arial"/>
                <a:buChar char="•"/>
                <a:defRPr sz="1800"/>
              </a:pPr>
              <a:r>
                <a:rPr lang="zh-CN" altLang="en-US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使用查询分析服务更好理解用户</a:t>
              </a:r>
              <a:r>
                <a:rPr lang="en-US" altLang="zh-CN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query</a:t>
              </a:r>
              <a:endParaRPr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13" name="Group 113"/>
          <p:cNvGrpSpPr/>
          <p:nvPr/>
        </p:nvGrpSpPr>
        <p:grpSpPr>
          <a:xfrm>
            <a:off x="1162881" y="3499701"/>
            <a:ext cx="7278790" cy="978089"/>
            <a:chOff x="-127000" y="44537"/>
            <a:chExt cx="8087542" cy="815073"/>
          </a:xfrm>
        </p:grpSpPr>
        <p:grpSp>
          <p:nvGrpSpPr>
            <p:cNvPr id="14" name="Group 111"/>
            <p:cNvGrpSpPr/>
            <p:nvPr/>
          </p:nvGrpSpPr>
          <p:grpSpPr>
            <a:xfrm>
              <a:off x="-127000" y="66144"/>
              <a:ext cx="1760363" cy="793466"/>
              <a:chOff x="0" y="66145"/>
              <a:chExt cx="1760362" cy="793464"/>
            </a:xfrm>
          </p:grpSpPr>
          <p:sp>
            <p:nvSpPr>
              <p:cNvPr id="16" name="Shape 109"/>
              <p:cNvSpPr/>
              <p:nvPr/>
            </p:nvSpPr>
            <p:spPr>
              <a:xfrm>
                <a:off x="0" y="66145"/>
                <a:ext cx="1760362" cy="793464"/>
              </a:xfrm>
              <a:prstGeom prst="roundRect">
                <a:avLst>
                  <a:gd name="adj" fmla="val 12760"/>
                </a:avLst>
              </a:prstGeom>
              <a:solidFill>
                <a:srgbClr val="FF8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defTabSz="1016030">
                  <a:defRPr sz="1500">
                    <a:solidFill>
                      <a:srgbClr val="FFFFFF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defRPr>
                </a:pPr>
                <a:endParaRPr/>
              </a:p>
            </p:txBody>
          </p:sp>
          <p:sp>
            <p:nvSpPr>
              <p:cNvPr id="17" name="Shape 110"/>
              <p:cNvSpPr/>
              <p:nvPr/>
            </p:nvSpPr>
            <p:spPr>
              <a:xfrm>
                <a:off x="29654" y="350043"/>
                <a:ext cx="1701053" cy="230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1016030">
                  <a:defRPr sz="1500">
                    <a:solidFill>
                      <a:srgbClr val="FFFFFF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zh-CN" altLang="en-US" sz="1800" dirty="0" smtClean="0">
                    <a:solidFill>
                      <a:srgbClr val="FFFFFF"/>
                    </a:solidFill>
                  </a:rPr>
                  <a:t>索引结构定制</a:t>
                </a:r>
                <a:endParaRPr sz="1800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15" name="Shape 112"/>
            <p:cNvSpPr/>
            <p:nvPr/>
          </p:nvSpPr>
          <p:spPr>
            <a:xfrm>
              <a:off x="1731865" y="44537"/>
              <a:ext cx="6228677" cy="75020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142879" lvl="0" indent="-142879" defTabSz="1016030">
                <a:lnSpc>
                  <a:spcPct val="150000"/>
                </a:lnSpc>
                <a:buClr>
                  <a:srgbClr val="FFFFFF"/>
                </a:buClr>
                <a:buSzPct val="100000"/>
                <a:buFont typeface="Arial"/>
                <a:buChar char="•"/>
                <a:defRPr sz="1800"/>
              </a:pPr>
              <a:r>
                <a:rPr lang="zh-CN" altLang="en-US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文档字段、字段类型、索引方式可定制</a:t>
              </a:r>
              <a:endParaRPr lang="en-US" altLang="zh-CN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  <a:p>
              <a:pPr marL="142879" lvl="0" indent="-142879" defTabSz="1016030">
                <a:lnSpc>
                  <a:spcPct val="150000"/>
                </a:lnSpc>
                <a:buClr>
                  <a:srgbClr val="FFFFFF"/>
                </a:buClr>
                <a:buSzPct val="100000"/>
                <a:buFont typeface="Arial"/>
                <a:buChar char="•"/>
                <a:defRPr sz="1800"/>
              </a:pPr>
              <a:r>
                <a:rPr lang="zh-CN" altLang="en-US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运行中的服务实例，索引结构可动态修改</a:t>
              </a:r>
              <a:endParaRPr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18" name="Group 113"/>
          <p:cNvGrpSpPr/>
          <p:nvPr/>
        </p:nvGrpSpPr>
        <p:grpSpPr>
          <a:xfrm>
            <a:off x="1174790" y="1848700"/>
            <a:ext cx="7278790" cy="1315743"/>
            <a:chOff x="-127000" y="44537"/>
            <a:chExt cx="8087542" cy="1096452"/>
          </a:xfrm>
        </p:grpSpPr>
        <p:grpSp>
          <p:nvGrpSpPr>
            <p:cNvPr id="19" name="Group 111"/>
            <p:cNvGrpSpPr/>
            <p:nvPr/>
          </p:nvGrpSpPr>
          <p:grpSpPr>
            <a:xfrm>
              <a:off x="-127000" y="238121"/>
              <a:ext cx="1760363" cy="793466"/>
              <a:chOff x="0" y="238122"/>
              <a:chExt cx="1760362" cy="793464"/>
            </a:xfrm>
          </p:grpSpPr>
          <p:sp>
            <p:nvSpPr>
              <p:cNvPr id="21" name="Shape 109"/>
              <p:cNvSpPr/>
              <p:nvPr/>
            </p:nvSpPr>
            <p:spPr>
              <a:xfrm>
                <a:off x="0" y="238122"/>
                <a:ext cx="1760362" cy="793464"/>
              </a:xfrm>
              <a:prstGeom prst="roundRect">
                <a:avLst>
                  <a:gd name="adj" fmla="val 12760"/>
                </a:avLst>
              </a:prstGeom>
              <a:solidFill>
                <a:srgbClr val="FF8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defTabSz="1016030">
                  <a:defRPr sz="1500">
                    <a:solidFill>
                      <a:srgbClr val="FFFFFF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defRPr>
                </a:pPr>
                <a:endParaRPr/>
              </a:p>
            </p:txBody>
          </p:sp>
          <p:sp>
            <p:nvSpPr>
              <p:cNvPr id="22" name="Shape 110"/>
              <p:cNvSpPr/>
              <p:nvPr/>
            </p:nvSpPr>
            <p:spPr>
              <a:xfrm>
                <a:off x="29654" y="501249"/>
                <a:ext cx="1701053" cy="230832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wrap="square" lIns="0" tIns="0" rIns="0" bIns="0" numCol="1" anchor="ctr">
                <a:spAutoFit/>
              </a:bodyPr>
              <a:lstStyle>
                <a:lvl1pPr algn="ctr" defTabSz="1016030">
                  <a:defRPr sz="1500">
                    <a:solidFill>
                      <a:srgbClr val="FFFFFF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r>
                  <a:rPr lang="en-US" altLang="zh-CN" sz="1800" dirty="0" smtClean="0">
                    <a:solidFill>
                      <a:srgbClr val="FFFFFF"/>
                    </a:solidFill>
                  </a:rPr>
                  <a:t>UI</a:t>
                </a:r>
                <a:r>
                  <a:rPr lang="zh-CN" altLang="en-US" sz="1800" dirty="0" smtClean="0">
                    <a:solidFill>
                      <a:srgbClr val="FFFFFF"/>
                    </a:solidFill>
                  </a:rPr>
                  <a:t> </a:t>
                </a:r>
                <a:r>
                  <a:rPr lang="en-US" altLang="zh-CN" sz="1800" dirty="0" smtClean="0">
                    <a:solidFill>
                      <a:srgbClr val="FFFFFF"/>
                    </a:solidFill>
                  </a:rPr>
                  <a:t>&amp;</a:t>
                </a:r>
                <a:r>
                  <a:rPr lang="zh-CN" altLang="en-US" sz="1800" dirty="0" smtClean="0">
                    <a:solidFill>
                      <a:srgbClr val="FFFFFF"/>
                    </a:solidFill>
                  </a:rPr>
                  <a:t> </a:t>
                </a:r>
                <a:r>
                  <a:rPr lang="en-US" altLang="zh-CN" sz="1800" dirty="0" smtClean="0">
                    <a:solidFill>
                      <a:srgbClr val="FFFFFF"/>
                    </a:solidFill>
                  </a:rPr>
                  <a:t>API</a:t>
                </a:r>
                <a:endParaRPr sz="1800" dirty="0">
                  <a:solidFill>
                    <a:srgbClr val="FFFFFF"/>
                  </a:solidFill>
                </a:endParaRPr>
              </a:p>
            </p:txBody>
          </p:sp>
        </p:grpSp>
        <p:sp>
          <p:nvSpPr>
            <p:cNvPr id="20" name="Shape 112"/>
            <p:cNvSpPr/>
            <p:nvPr/>
          </p:nvSpPr>
          <p:spPr>
            <a:xfrm>
              <a:off x="1731865" y="44537"/>
              <a:ext cx="6228677" cy="109645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142879" lvl="0" indent="-142879" defTabSz="1016030">
                <a:lnSpc>
                  <a:spcPct val="150000"/>
                </a:lnSpc>
                <a:buClr>
                  <a:srgbClr val="FFFFFF"/>
                </a:buClr>
                <a:buSzPct val="100000"/>
                <a:buFont typeface="Arial"/>
                <a:buChar char="•"/>
                <a:defRPr sz="1800"/>
              </a:pPr>
              <a:r>
                <a:rPr lang="zh-CN" altLang="en-US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所有功能可以在控制台中操作完成</a:t>
              </a:r>
              <a:endParaRPr lang="en-US" altLang="zh-CN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  <a:p>
              <a:pPr marL="142879" lvl="0" indent="-142879" defTabSz="1016030">
                <a:lnSpc>
                  <a:spcPct val="150000"/>
                </a:lnSpc>
                <a:buClr>
                  <a:srgbClr val="FFFFFF"/>
                </a:buClr>
                <a:buSzPct val="100000"/>
                <a:buFont typeface="Arial"/>
                <a:buChar char="•"/>
                <a:defRPr sz="1800"/>
              </a:pPr>
              <a:r>
                <a:rPr lang="zh-CN" altLang="en-US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所有主要功能可通过</a:t>
              </a:r>
              <a:r>
                <a:rPr lang="en-US" altLang="zh-CN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API</a:t>
              </a:r>
              <a:r>
                <a:rPr lang="zh-CN" altLang="en-US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操作实现</a:t>
              </a:r>
              <a:endParaRPr lang="en-US" altLang="zh-CN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  <a:p>
              <a:pPr marL="142879" lvl="0" indent="-142879" defTabSz="1016030">
                <a:lnSpc>
                  <a:spcPct val="150000"/>
                </a:lnSpc>
                <a:buClr>
                  <a:srgbClr val="FFFFFF"/>
                </a:buClr>
                <a:buSzPct val="100000"/>
                <a:buFont typeface="Arial"/>
                <a:buChar char="•"/>
                <a:defRPr sz="1800"/>
              </a:pPr>
              <a:r>
                <a:rPr lang="zh-CN" altLang="en-US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按需使用服务，按需调整配额</a:t>
              </a:r>
              <a:endParaRPr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294473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726"/>
          <p:cNvSpPr/>
          <p:nvPr/>
        </p:nvSpPr>
        <p:spPr>
          <a:xfrm>
            <a:off x="228520" y="4501116"/>
            <a:ext cx="8705407" cy="2356884"/>
          </a:xfrm>
          <a:prstGeom prst="roundRect">
            <a:avLst>
              <a:gd name="adj" fmla="val 5750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t" anchorCtr="0"/>
          <a:lstStyle/>
          <a:p>
            <a:pPr lvl="0" algn="l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>
                <a:solidFill>
                  <a:srgbClr val="000000"/>
                </a:solidFill>
              </a:rPr>
              <a:t>离线计算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139" name="Shape 726"/>
          <p:cNvSpPr/>
          <p:nvPr/>
        </p:nvSpPr>
        <p:spPr>
          <a:xfrm>
            <a:off x="228520" y="1760043"/>
            <a:ext cx="8705407" cy="2546142"/>
          </a:xfrm>
          <a:prstGeom prst="roundRect">
            <a:avLst>
              <a:gd name="adj" fmla="val 5750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t" anchorCtr="0"/>
          <a:lstStyle/>
          <a:p>
            <a:pPr lvl="0" algn="l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zh-CN" altLang="en-US" dirty="0" smtClean="0">
                <a:solidFill>
                  <a:srgbClr val="000000"/>
                </a:solidFill>
              </a:rPr>
              <a:t>在线计算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138" name="Shape 726"/>
          <p:cNvSpPr/>
          <p:nvPr/>
        </p:nvSpPr>
        <p:spPr>
          <a:xfrm>
            <a:off x="228520" y="0"/>
            <a:ext cx="8705407" cy="1594884"/>
          </a:xfrm>
          <a:prstGeom prst="roundRect">
            <a:avLst>
              <a:gd name="adj" fmla="val 5750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t" anchorCtr="0"/>
          <a:lstStyle/>
          <a:p>
            <a:pPr lvl="0" algn="l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r>
              <a:rPr lang="en-US" altLang="zh-CN" dirty="0" smtClean="0">
                <a:solidFill>
                  <a:srgbClr val="000000"/>
                </a:solidFill>
              </a:rPr>
              <a:t>UI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3" name="Shape 74"/>
          <p:cNvSpPr txBox="1">
            <a:spLocks/>
          </p:cNvSpPr>
          <p:nvPr/>
        </p:nvSpPr>
        <p:spPr>
          <a:xfrm>
            <a:off x="228520" y="0"/>
            <a:ext cx="1343362" cy="504802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sz="19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1pPr>
            <a:lvl2pPr>
              <a:defRPr sz="19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2pPr>
            <a:lvl3pPr>
              <a:defRPr sz="19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3pPr>
            <a:lvl4pPr>
              <a:defRPr sz="19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4pPr>
            <a:lvl5pPr>
              <a:defRPr sz="19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5pPr>
            <a:lvl6pPr indent="422106">
              <a:defRPr sz="19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6pPr>
            <a:lvl7pPr indent="844201">
              <a:defRPr sz="19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7pPr>
            <a:lvl8pPr indent="1266303">
              <a:defRPr sz="19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8pPr>
            <a:lvl9pPr indent="1688397">
              <a:defRPr sz="1900">
                <a:solidFill>
                  <a:srgbClr val="FFFFFF"/>
                </a:solidFill>
                <a:latin typeface="微软雅黑"/>
                <a:ea typeface="微软雅黑"/>
                <a:cs typeface="微软雅黑"/>
                <a:sym typeface="微软雅黑"/>
              </a:defRPr>
            </a:lvl9pPr>
          </a:lstStyle>
          <a:p>
            <a:pPr algn="l">
              <a:defRPr sz="1800">
                <a:solidFill>
                  <a:srgbClr val="000000"/>
                </a:solidFill>
              </a:defRPr>
            </a:pPr>
            <a:endParaRPr lang="zh-CN" altLang="en-US" sz="2400" dirty="0">
              <a:solidFill>
                <a:schemeClr val="bg1"/>
              </a:solidFill>
            </a:endParaRPr>
          </a:p>
        </p:txBody>
      </p:sp>
      <p:grpSp>
        <p:nvGrpSpPr>
          <p:cNvPr id="31" name="Group 198"/>
          <p:cNvGrpSpPr/>
          <p:nvPr/>
        </p:nvGrpSpPr>
        <p:grpSpPr>
          <a:xfrm>
            <a:off x="1128506" y="6255486"/>
            <a:ext cx="7680903" cy="557069"/>
            <a:chOff x="0" y="0"/>
            <a:chExt cx="8534336" cy="523707"/>
          </a:xfrm>
        </p:grpSpPr>
        <p:sp>
          <p:nvSpPr>
            <p:cNvPr id="56" name="Shape 196"/>
            <p:cNvSpPr/>
            <p:nvPr/>
          </p:nvSpPr>
          <p:spPr>
            <a:xfrm>
              <a:off x="0" y="0"/>
              <a:ext cx="8534336" cy="523707"/>
            </a:xfrm>
            <a:prstGeom prst="roundRect">
              <a:avLst>
                <a:gd name="adj" fmla="val 15156"/>
              </a:avLst>
            </a:prstGeom>
            <a:solidFill>
              <a:srgbClr val="00B1D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241300">
                <a:defRPr sz="1800"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endParaRPr/>
            </a:p>
          </p:txBody>
        </p:sp>
        <p:sp>
          <p:nvSpPr>
            <p:cNvPr id="57" name="Shape 197"/>
            <p:cNvSpPr/>
            <p:nvPr/>
          </p:nvSpPr>
          <p:spPr>
            <a:xfrm>
              <a:off x="23248" y="175048"/>
              <a:ext cx="8487840" cy="17360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 defTabSz="241300">
                <a:defRPr sz="20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1200" dirty="0" err="1" smtClean="0">
                  <a:solidFill>
                    <a:srgbClr val="FFFFFF"/>
                  </a:solidFill>
                </a:rPr>
                <a:t>HBase</a:t>
              </a:r>
              <a:r>
                <a:rPr lang="en-US" altLang="zh-CN" sz="1200" dirty="0" smtClean="0">
                  <a:solidFill>
                    <a:srgbClr val="FFFFFF"/>
                  </a:solidFill>
                </a:rPr>
                <a:t>/</a:t>
              </a:r>
              <a:r>
                <a:rPr lang="en-US" altLang="zh-CN" sz="1200" dirty="0" err="1" smtClean="0">
                  <a:solidFill>
                    <a:srgbClr val="FFFFFF"/>
                  </a:solidFill>
                </a:rPr>
                <a:t>Hadoop</a:t>
              </a:r>
              <a:endParaRPr sz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2" name="Group 216"/>
          <p:cNvGrpSpPr/>
          <p:nvPr/>
        </p:nvGrpSpPr>
        <p:grpSpPr>
          <a:xfrm>
            <a:off x="1157023" y="1825244"/>
            <a:ext cx="769123" cy="2395752"/>
            <a:chOff x="0" y="0"/>
            <a:chExt cx="854580" cy="1920793"/>
          </a:xfrm>
          <a:solidFill>
            <a:srgbClr val="385E20"/>
          </a:solidFill>
        </p:grpSpPr>
        <p:sp>
          <p:nvSpPr>
            <p:cNvPr id="54" name="Shape 214"/>
            <p:cNvSpPr/>
            <p:nvPr/>
          </p:nvSpPr>
          <p:spPr>
            <a:xfrm>
              <a:off x="0" y="0"/>
              <a:ext cx="854580" cy="1920793"/>
            </a:xfrm>
            <a:prstGeom prst="roundRect">
              <a:avLst>
                <a:gd name="adj" fmla="val 9288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55" name="Shape 215"/>
            <p:cNvSpPr/>
            <p:nvPr/>
          </p:nvSpPr>
          <p:spPr>
            <a:xfrm>
              <a:off x="23248" y="824679"/>
              <a:ext cx="808083" cy="271436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1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Hippo</a:t>
              </a:r>
            </a:p>
            <a:p>
              <a:pPr lvl="0" algn="ctr" defTabSz="100523">
                <a:defRPr sz="1800"/>
              </a:pPr>
              <a:r>
                <a:rPr sz="11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集群部署</a:t>
              </a:r>
              <a:endParaRPr sz="11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33" name="Group 219"/>
          <p:cNvGrpSpPr/>
          <p:nvPr/>
        </p:nvGrpSpPr>
        <p:grpSpPr>
          <a:xfrm>
            <a:off x="8066954" y="159490"/>
            <a:ext cx="769123" cy="4008348"/>
            <a:chOff x="0" y="0"/>
            <a:chExt cx="854580" cy="1920794"/>
          </a:xfrm>
          <a:solidFill>
            <a:srgbClr val="385E20"/>
          </a:solidFill>
        </p:grpSpPr>
        <p:sp>
          <p:nvSpPr>
            <p:cNvPr id="52" name="Shape 217"/>
            <p:cNvSpPr/>
            <p:nvPr/>
          </p:nvSpPr>
          <p:spPr>
            <a:xfrm>
              <a:off x="0" y="0"/>
              <a:ext cx="854580" cy="1920794"/>
            </a:xfrm>
            <a:prstGeom prst="roundRect">
              <a:avLst>
                <a:gd name="adj" fmla="val 9288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53" name="Shape 218"/>
            <p:cNvSpPr/>
            <p:nvPr/>
          </p:nvSpPr>
          <p:spPr>
            <a:xfrm>
              <a:off x="23248" y="879279"/>
              <a:ext cx="808083" cy="162235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100" dirty="0" err="1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Amon</a:t>
              </a:r>
              <a:endParaRPr lang="en-US" sz="11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  <a:p>
              <a:pPr lvl="0" algn="ctr" defTabSz="100523">
                <a:defRPr sz="1800"/>
              </a:pPr>
              <a:r>
                <a:rPr sz="11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集群</a:t>
              </a:r>
              <a:r>
                <a:rPr sz="1100" dirty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监</a:t>
              </a:r>
              <a:r>
                <a:rPr sz="11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控</a:t>
              </a:r>
              <a:endParaRPr sz="11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34" name="Group 222"/>
          <p:cNvGrpSpPr/>
          <p:nvPr/>
        </p:nvGrpSpPr>
        <p:grpSpPr>
          <a:xfrm>
            <a:off x="5132780" y="1826367"/>
            <a:ext cx="2777756" cy="559115"/>
            <a:chOff x="0" y="0"/>
            <a:chExt cx="3182064" cy="465927"/>
          </a:xfrm>
          <a:solidFill>
            <a:srgbClr val="385E20"/>
          </a:solidFill>
        </p:grpSpPr>
        <p:sp>
          <p:nvSpPr>
            <p:cNvPr id="50" name="Shape 220"/>
            <p:cNvSpPr/>
            <p:nvPr/>
          </p:nvSpPr>
          <p:spPr>
            <a:xfrm>
              <a:off x="0" y="0"/>
              <a:ext cx="3182064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51" name="Shape 221"/>
            <p:cNvSpPr/>
            <p:nvPr/>
          </p:nvSpPr>
          <p:spPr>
            <a:xfrm>
              <a:off x="23247" y="79075"/>
              <a:ext cx="3135569" cy="307775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QP</a:t>
              </a:r>
            </a:p>
            <a:p>
              <a:pPr lvl="0" algn="ctr" defTabSz="100523">
                <a:defRPr sz="1800"/>
              </a:pPr>
              <a:r>
                <a:rPr lang="zh-CN" alt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查询分析</a:t>
              </a:r>
              <a:endParaRPr sz="1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35" name="Group 225"/>
          <p:cNvGrpSpPr/>
          <p:nvPr/>
        </p:nvGrpSpPr>
        <p:grpSpPr>
          <a:xfrm>
            <a:off x="1133165" y="4561065"/>
            <a:ext cx="1335398" cy="776651"/>
            <a:chOff x="0" y="0"/>
            <a:chExt cx="1530872" cy="647208"/>
          </a:xfrm>
          <a:solidFill>
            <a:srgbClr val="2270C0"/>
          </a:solidFill>
        </p:grpSpPr>
        <p:sp>
          <p:nvSpPr>
            <p:cNvPr id="48" name="Shape 223"/>
            <p:cNvSpPr/>
            <p:nvPr/>
          </p:nvSpPr>
          <p:spPr>
            <a:xfrm>
              <a:off x="0" y="0"/>
              <a:ext cx="1530872" cy="647208"/>
            </a:xfrm>
            <a:prstGeom prst="roundRect">
              <a:avLst>
                <a:gd name="adj" fmla="val 12264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49" name="Shape 224"/>
            <p:cNvSpPr/>
            <p:nvPr/>
          </p:nvSpPr>
          <p:spPr>
            <a:xfrm>
              <a:off x="23247" y="259485"/>
              <a:ext cx="1484378" cy="12824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zh-CN" altLang="en-US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统计</a:t>
              </a:r>
              <a:endParaRPr lang="en-US" altLang="zh-CN" sz="10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36" name="Group 228"/>
          <p:cNvGrpSpPr/>
          <p:nvPr/>
        </p:nvGrpSpPr>
        <p:grpSpPr>
          <a:xfrm>
            <a:off x="2058078" y="2498640"/>
            <a:ext cx="2303843" cy="850604"/>
            <a:chOff x="0" y="0"/>
            <a:chExt cx="3154466" cy="465927"/>
          </a:xfrm>
          <a:solidFill>
            <a:srgbClr val="385E20"/>
          </a:solidFill>
        </p:grpSpPr>
        <p:sp>
          <p:nvSpPr>
            <p:cNvPr id="46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47" name="Shape 227"/>
            <p:cNvSpPr/>
            <p:nvPr/>
          </p:nvSpPr>
          <p:spPr>
            <a:xfrm>
              <a:off x="23248" y="182386"/>
              <a:ext cx="3107970" cy="101153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Aggregator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37" name="Group 231"/>
          <p:cNvGrpSpPr/>
          <p:nvPr/>
        </p:nvGrpSpPr>
        <p:grpSpPr>
          <a:xfrm>
            <a:off x="2094770" y="3462363"/>
            <a:ext cx="1164023" cy="776651"/>
            <a:chOff x="0" y="0"/>
            <a:chExt cx="1550689" cy="647208"/>
          </a:xfrm>
          <a:solidFill>
            <a:srgbClr val="385E20"/>
          </a:solidFill>
        </p:grpSpPr>
        <p:sp>
          <p:nvSpPr>
            <p:cNvPr id="44" name="Shape 229"/>
            <p:cNvSpPr/>
            <p:nvPr/>
          </p:nvSpPr>
          <p:spPr>
            <a:xfrm>
              <a:off x="0" y="0"/>
              <a:ext cx="1550689" cy="647208"/>
            </a:xfrm>
            <a:prstGeom prst="roundRect">
              <a:avLst>
                <a:gd name="adj" fmla="val 12264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45" name="Shape 230"/>
            <p:cNvSpPr/>
            <p:nvPr/>
          </p:nvSpPr>
          <p:spPr>
            <a:xfrm>
              <a:off x="23247" y="188952"/>
              <a:ext cx="1504195" cy="269304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100" dirty="0" err="1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QuotaServer</a:t>
              </a:r>
              <a:endParaRPr sz="11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  <a:p>
              <a:pPr lvl="0" algn="ctr" defTabSz="100523">
                <a:defRPr sz="1800"/>
              </a:pPr>
              <a:r>
                <a:rPr lang="zh-CN" altLang="en-US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配额管理</a:t>
              </a:r>
              <a:endParaRPr sz="1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38" name="Group 234"/>
          <p:cNvGrpSpPr/>
          <p:nvPr/>
        </p:nvGrpSpPr>
        <p:grpSpPr>
          <a:xfrm>
            <a:off x="3373858" y="3463561"/>
            <a:ext cx="974779" cy="776651"/>
            <a:chOff x="0" y="0"/>
            <a:chExt cx="1566432" cy="647208"/>
          </a:xfrm>
          <a:solidFill>
            <a:srgbClr val="385E20"/>
          </a:solidFill>
        </p:grpSpPr>
        <p:sp>
          <p:nvSpPr>
            <p:cNvPr id="42" name="Shape 232"/>
            <p:cNvSpPr/>
            <p:nvPr/>
          </p:nvSpPr>
          <p:spPr>
            <a:xfrm>
              <a:off x="0" y="0"/>
              <a:ext cx="1566432" cy="647208"/>
            </a:xfrm>
            <a:prstGeom prst="roundRect">
              <a:avLst>
                <a:gd name="adj" fmla="val 12264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43" name="Shape 233"/>
            <p:cNvSpPr/>
            <p:nvPr/>
          </p:nvSpPr>
          <p:spPr>
            <a:xfrm>
              <a:off x="23246" y="195365"/>
              <a:ext cx="1519938" cy="25648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Swift</a:t>
              </a:r>
            </a:p>
            <a:p>
              <a:pPr lvl="0" algn="ctr" defTabSz="100523">
                <a:defRPr sz="1800"/>
              </a:pPr>
              <a:r>
                <a:rPr lang="zh-CN" altLang="en-US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分布式消息队列</a:t>
              </a:r>
              <a:endParaRPr sz="1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39" name="Group 237"/>
          <p:cNvGrpSpPr/>
          <p:nvPr/>
        </p:nvGrpSpPr>
        <p:grpSpPr>
          <a:xfrm>
            <a:off x="4468246" y="3463562"/>
            <a:ext cx="3445842" cy="776651"/>
            <a:chOff x="0" y="0"/>
            <a:chExt cx="1506897" cy="647208"/>
          </a:xfrm>
          <a:solidFill>
            <a:srgbClr val="385E20"/>
          </a:solidFill>
        </p:grpSpPr>
        <p:sp>
          <p:nvSpPr>
            <p:cNvPr id="40" name="Shape 235"/>
            <p:cNvSpPr/>
            <p:nvPr/>
          </p:nvSpPr>
          <p:spPr>
            <a:xfrm>
              <a:off x="0" y="0"/>
              <a:ext cx="1506897" cy="647208"/>
            </a:xfrm>
            <a:prstGeom prst="roundRect">
              <a:avLst>
                <a:gd name="adj" fmla="val 12264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41" name="Shape 236"/>
            <p:cNvSpPr/>
            <p:nvPr/>
          </p:nvSpPr>
          <p:spPr>
            <a:xfrm>
              <a:off x="23248" y="195363"/>
              <a:ext cx="1460401" cy="25648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HA3</a:t>
              </a:r>
            </a:p>
            <a:p>
              <a:pPr lvl="0" algn="ctr" defTabSz="100523">
                <a:defRPr sz="1800"/>
              </a:pPr>
              <a:r>
                <a:rPr lang="zh-CN" altLang="en-US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搜索引擎平台</a:t>
              </a:r>
              <a:endParaRPr sz="1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sp>
        <p:nvSpPr>
          <p:cNvPr id="60" name="Shape 186"/>
          <p:cNvSpPr/>
          <p:nvPr/>
        </p:nvSpPr>
        <p:spPr>
          <a:xfrm>
            <a:off x="1135831" y="5465885"/>
            <a:ext cx="2428648" cy="653548"/>
          </a:xfrm>
          <a:prstGeom prst="roundRect">
            <a:avLst>
              <a:gd name="adj" fmla="val 13266"/>
            </a:avLst>
          </a:prstGeom>
          <a:solidFill>
            <a:srgbClr val="4AA8D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61" name="Shape 187"/>
          <p:cNvSpPr/>
          <p:nvPr/>
        </p:nvSpPr>
        <p:spPr>
          <a:xfrm>
            <a:off x="1779541" y="5690297"/>
            <a:ext cx="1041542" cy="169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 algn="ctr" defTabSz="100523">
              <a:defRPr sz="1800"/>
            </a:pPr>
            <a:r>
              <a:rPr lang="en-US" altLang="zh-CN" sz="1100" dirty="0" err="1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MapReduce</a:t>
            </a:r>
            <a:endParaRPr sz="11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62" name="Shape 186"/>
          <p:cNvSpPr/>
          <p:nvPr/>
        </p:nvSpPr>
        <p:spPr>
          <a:xfrm>
            <a:off x="3784926" y="5453837"/>
            <a:ext cx="2357947" cy="653548"/>
          </a:xfrm>
          <a:prstGeom prst="roundRect">
            <a:avLst>
              <a:gd name="adj" fmla="val 13266"/>
            </a:avLst>
          </a:prstGeom>
          <a:solidFill>
            <a:srgbClr val="4AA8D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63" name="Shape 187"/>
          <p:cNvSpPr/>
          <p:nvPr/>
        </p:nvSpPr>
        <p:spPr>
          <a:xfrm>
            <a:off x="4455217" y="5713693"/>
            <a:ext cx="1041542" cy="169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 algn="ctr" defTabSz="100523">
              <a:defRPr sz="1800"/>
            </a:pPr>
            <a:r>
              <a:rPr lang="en-US" altLang="zh-CN" sz="1100" dirty="0" err="1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HQueue</a:t>
            </a:r>
            <a:endParaRPr sz="11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64" name="Shape 186"/>
          <p:cNvSpPr/>
          <p:nvPr/>
        </p:nvSpPr>
        <p:spPr>
          <a:xfrm>
            <a:off x="6342234" y="5459508"/>
            <a:ext cx="2458779" cy="653548"/>
          </a:xfrm>
          <a:prstGeom prst="roundRect">
            <a:avLst>
              <a:gd name="adj" fmla="val 13266"/>
            </a:avLst>
          </a:prstGeom>
          <a:solidFill>
            <a:srgbClr val="4AA8DA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 algn="ctr" defTabSz="100523">
              <a:defRPr sz="1800"/>
            </a:pPr>
            <a:endParaRPr/>
          </a:p>
        </p:txBody>
      </p:sp>
      <p:sp>
        <p:nvSpPr>
          <p:cNvPr id="65" name="Shape 187"/>
          <p:cNvSpPr/>
          <p:nvPr/>
        </p:nvSpPr>
        <p:spPr>
          <a:xfrm>
            <a:off x="7011281" y="5683922"/>
            <a:ext cx="1041542" cy="16927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spAutoFit/>
          </a:bodyPr>
          <a:lstStyle/>
          <a:p>
            <a:pPr lvl="0" algn="ctr" defTabSz="100523">
              <a:defRPr sz="1800"/>
            </a:pPr>
            <a:r>
              <a:rPr lang="en-US" altLang="zh-CN" sz="1100" dirty="0" err="1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iStream</a:t>
            </a:r>
            <a:endParaRPr sz="11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grpSp>
        <p:nvGrpSpPr>
          <p:cNvPr id="68" name="Group 225"/>
          <p:cNvGrpSpPr/>
          <p:nvPr/>
        </p:nvGrpSpPr>
        <p:grpSpPr>
          <a:xfrm>
            <a:off x="2563815" y="4549013"/>
            <a:ext cx="1378897" cy="776651"/>
            <a:chOff x="234133" y="-14768"/>
            <a:chExt cx="1530872" cy="647208"/>
          </a:xfrm>
        </p:grpSpPr>
        <p:sp>
          <p:nvSpPr>
            <p:cNvPr id="69" name="Shape 223"/>
            <p:cNvSpPr/>
            <p:nvPr/>
          </p:nvSpPr>
          <p:spPr>
            <a:xfrm>
              <a:off x="234133" y="-14768"/>
              <a:ext cx="1530872" cy="647208"/>
            </a:xfrm>
            <a:prstGeom prst="roundRect">
              <a:avLst>
                <a:gd name="adj" fmla="val 12264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70" name="Shape 224"/>
            <p:cNvSpPr/>
            <p:nvPr/>
          </p:nvSpPr>
          <p:spPr>
            <a:xfrm>
              <a:off x="239370" y="151063"/>
              <a:ext cx="1484378" cy="25648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Join</a:t>
              </a:r>
            </a:p>
            <a:p>
              <a:pPr lvl="0" algn="ctr" defTabSz="100523">
                <a:defRPr sz="1800"/>
              </a:pPr>
              <a:r>
                <a:rPr lang="zh-CN" altLang="en-US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主附表</a:t>
              </a:r>
              <a:r>
                <a:rPr lang="en-US" altLang="zh-CN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Join</a:t>
              </a:r>
              <a:endParaRPr sz="1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71" name="Group 225"/>
          <p:cNvGrpSpPr/>
          <p:nvPr/>
        </p:nvGrpSpPr>
        <p:grpSpPr>
          <a:xfrm>
            <a:off x="5425176" y="4566735"/>
            <a:ext cx="3375836" cy="776651"/>
            <a:chOff x="0" y="0"/>
            <a:chExt cx="1530872" cy="647209"/>
          </a:xfrm>
        </p:grpSpPr>
        <p:sp>
          <p:nvSpPr>
            <p:cNvPr id="72" name="Shape 223"/>
            <p:cNvSpPr/>
            <p:nvPr/>
          </p:nvSpPr>
          <p:spPr>
            <a:xfrm>
              <a:off x="0" y="0"/>
              <a:ext cx="1530872" cy="647209"/>
            </a:xfrm>
            <a:prstGeom prst="roundRect">
              <a:avLst>
                <a:gd name="adj" fmla="val 12264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73" name="Shape 224"/>
            <p:cNvSpPr/>
            <p:nvPr/>
          </p:nvSpPr>
          <p:spPr>
            <a:xfrm>
              <a:off x="23247" y="82274"/>
              <a:ext cx="1484378" cy="12824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Adapter</a:t>
              </a:r>
              <a:endParaRPr sz="1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sp>
        <p:nvSpPr>
          <p:cNvPr id="74" name="Shape 186"/>
          <p:cNvSpPr/>
          <p:nvPr/>
        </p:nvSpPr>
        <p:spPr>
          <a:xfrm>
            <a:off x="5641373" y="4890967"/>
            <a:ext cx="421753" cy="372139"/>
          </a:xfrm>
          <a:prstGeom prst="roundRect">
            <a:avLst>
              <a:gd name="adj" fmla="val 13266"/>
            </a:avLst>
          </a:prstGeom>
          <a:solidFill>
            <a:srgbClr val="3366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sz="1200" dirty="0" smtClean="0">
                <a:solidFill>
                  <a:schemeClr val="bg1"/>
                </a:solidFill>
              </a:rPr>
              <a:t>RDS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8" name="Shape 186"/>
          <p:cNvSpPr/>
          <p:nvPr/>
        </p:nvSpPr>
        <p:spPr>
          <a:xfrm>
            <a:off x="6163964" y="4896637"/>
            <a:ext cx="421753" cy="372139"/>
          </a:xfrm>
          <a:prstGeom prst="roundRect">
            <a:avLst>
              <a:gd name="adj" fmla="val 13266"/>
            </a:avLst>
          </a:prstGeom>
          <a:solidFill>
            <a:srgbClr val="3366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sz="1200" dirty="0" smtClean="0">
                <a:solidFill>
                  <a:schemeClr val="bg1"/>
                </a:solidFill>
              </a:rPr>
              <a:t>ODPS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9" name="Shape 186"/>
          <p:cNvSpPr/>
          <p:nvPr/>
        </p:nvSpPr>
        <p:spPr>
          <a:xfrm>
            <a:off x="6669011" y="4896637"/>
            <a:ext cx="421753" cy="372139"/>
          </a:xfrm>
          <a:prstGeom prst="roundRect">
            <a:avLst>
              <a:gd name="adj" fmla="val 13266"/>
            </a:avLst>
          </a:prstGeom>
          <a:solidFill>
            <a:srgbClr val="3366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sz="1200" dirty="0" smtClean="0">
                <a:solidFill>
                  <a:schemeClr val="bg1"/>
                </a:solidFill>
              </a:rPr>
              <a:t>OSS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80" name="Shape 186"/>
          <p:cNvSpPr/>
          <p:nvPr/>
        </p:nvSpPr>
        <p:spPr>
          <a:xfrm>
            <a:off x="7174056" y="4896637"/>
            <a:ext cx="421753" cy="372139"/>
          </a:xfrm>
          <a:prstGeom prst="roundRect">
            <a:avLst>
              <a:gd name="adj" fmla="val 13266"/>
            </a:avLst>
          </a:prstGeom>
          <a:solidFill>
            <a:srgbClr val="3366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sz="1200" dirty="0" smtClean="0">
                <a:solidFill>
                  <a:schemeClr val="bg1"/>
                </a:solidFill>
              </a:rPr>
              <a:t>MySQL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81" name="Shape 186"/>
          <p:cNvSpPr/>
          <p:nvPr/>
        </p:nvSpPr>
        <p:spPr>
          <a:xfrm>
            <a:off x="7665813" y="4896637"/>
            <a:ext cx="421753" cy="372139"/>
          </a:xfrm>
          <a:prstGeom prst="roundRect">
            <a:avLst>
              <a:gd name="adj" fmla="val 13266"/>
            </a:avLst>
          </a:prstGeom>
          <a:solidFill>
            <a:srgbClr val="3366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sz="1200" dirty="0" smtClean="0">
                <a:solidFill>
                  <a:schemeClr val="bg1"/>
                </a:solidFill>
              </a:rPr>
              <a:t>云梯1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82" name="Shape 186"/>
          <p:cNvSpPr/>
          <p:nvPr/>
        </p:nvSpPr>
        <p:spPr>
          <a:xfrm>
            <a:off x="8157566" y="4896639"/>
            <a:ext cx="421753" cy="372139"/>
          </a:xfrm>
          <a:prstGeom prst="roundRect">
            <a:avLst>
              <a:gd name="adj" fmla="val 13266"/>
            </a:avLst>
          </a:prstGeom>
          <a:solidFill>
            <a:schemeClr val="bg1">
              <a:lumMod val="50000"/>
            </a:schemeClr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sz="1200" dirty="0" smtClean="0">
                <a:solidFill>
                  <a:schemeClr val="bg1">
                    <a:lumMod val="85000"/>
                  </a:schemeClr>
                </a:solidFill>
              </a:rPr>
              <a:t>DRDS</a:t>
            </a:r>
            <a:endParaRPr sz="1200" dirty="0">
              <a:solidFill>
                <a:schemeClr val="bg1">
                  <a:lumMod val="85000"/>
                </a:schemeClr>
              </a:solidFill>
            </a:endParaRPr>
          </a:p>
        </p:txBody>
      </p:sp>
      <p:grpSp>
        <p:nvGrpSpPr>
          <p:cNvPr id="83" name="Group 225"/>
          <p:cNvGrpSpPr/>
          <p:nvPr/>
        </p:nvGrpSpPr>
        <p:grpSpPr>
          <a:xfrm>
            <a:off x="4040188" y="4549015"/>
            <a:ext cx="1305238" cy="784976"/>
            <a:chOff x="0" y="0"/>
            <a:chExt cx="1530872" cy="647208"/>
          </a:xfrm>
        </p:grpSpPr>
        <p:sp>
          <p:nvSpPr>
            <p:cNvPr id="84" name="Shape 223"/>
            <p:cNvSpPr/>
            <p:nvPr/>
          </p:nvSpPr>
          <p:spPr>
            <a:xfrm>
              <a:off x="0" y="0"/>
              <a:ext cx="1530872" cy="647208"/>
            </a:xfrm>
            <a:prstGeom prst="roundRect">
              <a:avLst>
                <a:gd name="adj" fmla="val 12264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85" name="Shape 224"/>
            <p:cNvSpPr/>
            <p:nvPr/>
          </p:nvSpPr>
          <p:spPr>
            <a:xfrm>
              <a:off x="23247" y="196724"/>
              <a:ext cx="1484378" cy="25376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Processor</a:t>
              </a:r>
            </a:p>
            <a:p>
              <a:pPr lvl="0" algn="ctr" defTabSz="100523">
                <a:defRPr sz="1800"/>
              </a:pPr>
              <a:r>
                <a:rPr lang="zh-CN" altLang="en-US" sz="10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数据处理插件</a:t>
              </a:r>
              <a:endParaRPr sz="1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86" name="Group 222"/>
          <p:cNvGrpSpPr/>
          <p:nvPr/>
        </p:nvGrpSpPr>
        <p:grpSpPr>
          <a:xfrm>
            <a:off x="2049337" y="1814317"/>
            <a:ext cx="2950538" cy="559115"/>
            <a:chOff x="0" y="0"/>
            <a:chExt cx="3182064" cy="465927"/>
          </a:xfrm>
          <a:solidFill>
            <a:schemeClr val="bg1">
              <a:lumMod val="50000"/>
            </a:schemeClr>
          </a:solidFill>
        </p:grpSpPr>
        <p:sp>
          <p:nvSpPr>
            <p:cNvPr id="87" name="Shape 220"/>
            <p:cNvSpPr/>
            <p:nvPr/>
          </p:nvSpPr>
          <p:spPr>
            <a:xfrm>
              <a:off x="0" y="0"/>
              <a:ext cx="3182064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88" name="Shape 221"/>
            <p:cNvSpPr/>
            <p:nvPr/>
          </p:nvSpPr>
          <p:spPr>
            <a:xfrm>
              <a:off x="23246" y="79076"/>
              <a:ext cx="3135570" cy="307775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altLang="zh-CN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Suggest</a:t>
              </a:r>
            </a:p>
            <a:p>
              <a:pPr lvl="0" algn="ctr" defTabSz="100523">
                <a:defRPr sz="1800"/>
              </a:pPr>
              <a:r>
                <a:rPr lang="zh-CN" alt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下拉提示</a:t>
              </a:r>
              <a:endParaRPr sz="1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89" name="Group 228"/>
          <p:cNvGrpSpPr/>
          <p:nvPr/>
        </p:nvGrpSpPr>
        <p:grpSpPr>
          <a:xfrm>
            <a:off x="4481537" y="2498641"/>
            <a:ext cx="1266859" cy="850604"/>
            <a:chOff x="0" y="0"/>
            <a:chExt cx="3154466" cy="465927"/>
          </a:xfrm>
          <a:solidFill>
            <a:srgbClr val="385E20"/>
          </a:solidFill>
        </p:grpSpPr>
        <p:sp>
          <p:nvSpPr>
            <p:cNvPr id="90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91" name="Shape 227"/>
            <p:cNvSpPr/>
            <p:nvPr/>
          </p:nvSpPr>
          <p:spPr>
            <a:xfrm>
              <a:off x="23249" y="131810"/>
              <a:ext cx="3107970" cy="202305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Free</a:t>
              </a:r>
              <a:r>
                <a:rPr lang="zh-CN" alt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 </a:t>
              </a:r>
              <a:r>
                <a:rPr 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Schema</a:t>
              </a:r>
            </a:p>
            <a:p>
              <a:pPr lvl="0" algn="ctr" defTabSz="100523">
                <a:defRPr sz="1800"/>
              </a:pPr>
              <a:r>
                <a:rPr lang="zh-CN" alt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多租户</a:t>
              </a:r>
              <a:r>
                <a:rPr lang="zh-CN" alt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数据模型</a:t>
              </a:r>
              <a:endParaRPr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grpSp>
        <p:nvGrpSpPr>
          <p:cNvPr id="92" name="Group 228"/>
          <p:cNvGrpSpPr/>
          <p:nvPr/>
        </p:nvGrpSpPr>
        <p:grpSpPr>
          <a:xfrm>
            <a:off x="5810601" y="2498640"/>
            <a:ext cx="2099935" cy="855116"/>
            <a:chOff x="0" y="0"/>
            <a:chExt cx="3154466" cy="465927"/>
          </a:xfrm>
          <a:solidFill>
            <a:srgbClr val="385E20"/>
          </a:solidFill>
        </p:grpSpPr>
        <p:sp>
          <p:nvSpPr>
            <p:cNvPr id="93" name="Shape 226"/>
            <p:cNvSpPr/>
            <p:nvPr/>
          </p:nvSpPr>
          <p:spPr>
            <a:xfrm>
              <a:off x="0" y="0"/>
              <a:ext cx="3154466" cy="465927"/>
            </a:xfrm>
            <a:prstGeom prst="roundRect">
              <a:avLst>
                <a:gd name="adj" fmla="val 17036"/>
              </a:avLst>
            </a:prstGeom>
            <a:grp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/>
            </a:p>
          </p:txBody>
        </p:sp>
        <p:sp>
          <p:nvSpPr>
            <p:cNvPr id="94" name="Shape 227"/>
            <p:cNvSpPr/>
            <p:nvPr/>
          </p:nvSpPr>
          <p:spPr>
            <a:xfrm>
              <a:off x="43730" y="84393"/>
              <a:ext cx="3107971" cy="100619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/>
            <a:p>
              <a:pPr lvl="0" algn="ctr" defTabSz="100523">
                <a:defRPr sz="1800"/>
              </a:pPr>
              <a:r>
                <a:rPr lang="zh-CN" altLang="en-US" sz="1200" dirty="0" smtClean="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rPr>
                <a:t>相关性排序</a:t>
              </a:r>
              <a:endParaRPr lang="en-US" altLang="zh-CN" sz="12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endParaRPr>
            </a:p>
          </p:txBody>
        </p:sp>
      </p:grpSp>
      <p:sp>
        <p:nvSpPr>
          <p:cNvPr id="95" name="Shape 186"/>
          <p:cNvSpPr/>
          <p:nvPr/>
        </p:nvSpPr>
        <p:spPr>
          <a:xfrm>
            <a:off x="5898144" y="2929613"/>
            <a:ext cx="630155" cy="331027"/>
          </a:xfrm>
          <a:prstGeom prst="roundRect">
            <a:avLst>
              <a:gd name="adj" fmla="val 13266"/>
            </a:avLst>
          </a:prstGeom>
          <a:solidFill>
            <a:srgbClr val="91CC62"/>
          </a:solidFill>
          <a:ln w="12700">
            <a:miter lim="400000"/>
          </a:ln>
          <a:effectLst>
            <a:outerShdw blurRad="50800" dist="38100" dir="378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zh-CN" altLang="en-US" sz="1200" dirty="0" smtClean="0">
                <a:solidFill>
                  <a:schemeClr val="bg1"/>
                </a:solidFill>
              </a:rPr>
              <a:t>简单脚本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96" name="Shape 186"/>
          <p:cNvSpPr/>
          <p:nvPr/>
        </p:nvSpPr>
        <p:spPr>
          <a:xfrm>
            <a:off x="6562679" y="2929613"/>
            <a:ext cx="789645" cy="331030"/>
          </a:xfrm>
          <a:prstGeom prst="roundRect">
            <a:avLst>
              <a:gd name="adj" fmla="val 13266"/>
            </a:avLst>
          </a:prstGeom>
          <a:solidFill>
            <a:srgbClr val="91CC62"/>
          </a:solidFill>
          <a:ln w="12700">
            <a:miter lim="400000"/>
          </a:ln>
          <a:effectLst>
            <a:outerShdw blurRad="50800" dist="38100" dir="378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zh-CN" altLang="en-US" sz="1200" dirty="0" smtClean="0">
                <a:solidFill>
                  <a:schemeClr val="bg1"/>
                </a:solidFill>
              </a:rPr>
              <a:t>战马</a:t>
            </a:r>
            <a:r>
              <a:rPr lang="en-US" altLang="zh-CN" sz="1200" dirty="0" smtClean="0">
                <a:solidFill>
                  <a:schemeClr val="bg1"/>
                </a:solidFill>
              </a:rPr>
              <a:t>Feature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97" name="Shape 186"/>
          <p:cNvSpPr/>
          <p:nvPr/>
        </p:nvSpPr>
        <p:spPr>
          <a:xfrm>
            <a:off x="7399994" y="2911893"/>
            <a:ext cx="421753" cy="372139"/>
          </a:xfrm>
          <a:prstGeom prst="roundRect">
            <a:avLst>
              <a:gd name="adj" fmla="val 13266"/>
            </a:avLst>
          </a:prstGeom>
          <a:solidFill>
            <a:schemeClr val="bg1">
              <a:lumMod val="50000"/>
            </a:schemeClr>
          </a:solidFill>
          <a:ln w="12700">
            <a:miter lim="400000"/>
          </a:ln>
          <a:effectLst>
            <a:outerShdw blurRad="50800" dist="38100" dir="378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err="1" smtClean="0">
                <a:solidFill>
                  <a:schemeClr val="bg1"/>
                </a:solidFill>
              </a:rPr>
              <a:t>Lua</a:t>
            </a:r>
            <a:endParaRPr sz="1200" dirty="0">
              <a:solidFill>
                <a:schemeClr val="bg1"/>
              </a:solidFill>
            </a:endParaRPr>
          </a:p>
        </p:txBody>
      </p:sp>
      <p:grpSp>
        <p:nvGrpSpPr>
          <p:cNvPr id="100" name="Group 198"/>
          <p:cNvGrpSpPr/>
          <p:nvPr/>
        </p:nvGrpSpPr>
        <p:grpSpPr>
          <a:xfrm>
            <a:off x="4601158" y="886027"/>
            <a:ext cx="3304800" cy="613440"/>
            <a:chOff x="0" y="0"/>
            <a:chExt cx="8534336" cy="523707"/>
          </a:xfrm>
        </p:grpSpPr>
        <p:sp>
          <p:nvSpPr>
            <p:cNvPr id="101" name="Shape 196"/>
            <p:cNvSpPr/>
            <p:nvPr/>
          </p:nvSpPr>
          <p:spPr>
            <a:xfrm>
              <a:off x="0" y="0"/>
              <a:ext cx="8534336" cy="523707"/>
            </a:xfrm>
            <a:prstGeom prst="roundRect">
              <a:avLst>
                <a:gd name="adj" fmla="val 15156"/>
              </a:avLst>
            </a:prstGeom>
            <a:solidFill>
              <a:srgbClr val="00B1D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241300">
                <a:defRPr sz="1800"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endParaRPr dirty="0"/>
            </a:p>
          </p:txBody>
        </p:sp>
        <p:sp>
          <p:nvSpPr>
            <p:cNvPr id="102" name="Shape 197"/>
            <p:cNvSpPr/>
            <p:nvPr/>
          </p:nvSpPr>
          <p:spPr>
            <a:xfrm>
              <a:off x="23249" y="183027"/>
              <a:ext cx="8487840" cy="1576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 defTabSz="241300">
                <a:defRPr sz="20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1200" dirty="0" err="1" smtClean="0">
                  <a:solidFill>
                    <a:srgbClr val="FFFFFF"/>
                  </a:solidFill>
                </a:rPr>
                <a:t>Tengine</a:t>
              </a:r>
              <a:r>
                <a:rPr lang="en-US" altLang="zh-CN" sz="1200" dirty="0" smtClean="0">
                  <a:solidFill>
                    <a:srgbClr val="FFFFFF"/>
                  </a:solidFill>
                </a:rPr>
                <a:t>/PHP</a:t>
              </a:r>
              <a:endParaRPr sz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03" name="Group 198"/>
          <p:cNvGrpSpPr/>
          <p:nvPr/>
        </p:nvGrpSpPr>
        <p:grpSpPr>
          <a:xfrm>
            <a:off x="1158863" y="886042"/>
            <a:ext cx="3304800" cy="613440"/>
            <a:chOff x="0" y="0"/>
            <a:chExt cx="8534336" cy="523707"/>
          </a:xfrm>
        </p:grpSpPr>
        <p:sp>
          <p:nvSpPr>
            <p:cNvPr id="104" name="Shape 196"/>
            <p:cNvSpPr/>
            <p:nvPr/>
          </p:nvSpPr>
          <p:spPr>
            <a:xfrm>
              <a:off x="0" y="0"/>
              <a:ext cx="8534336" cy="523707"/>
            </a:xfrm>
            <a:prstGeom prst="roundRect">
              <a:avLst>
                <a:gd name="adj" fmla="val 15156"/>
              </a:avLst>
            </a:prstGeom>
            <a:solidFill>
              <a:srgbClr val="00B1D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241300">
                <a:defRPr sz="1800"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endParaRPr/>
            </a:p>
          </p:txBody>
        </p:sp>
        <p:sp>
          <p:nvSpPr>
            <p:cNvPr id="105" name="Shape 197"/>
            <p:cNvSpPr/>
            <p:nvPr/>
          </p:nvSpPr>
          <p:spPr>
            <a:xfrm>
              <a:off x="23249" y="189595"/>
              <a:ext cx="8487840" cy="1445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spAutoFit/>
            </a:bodyPr>
            <a:lstStyle>
              <a:lvl1pPr algn="ctr" defTabSz="241300">
                <a:defRPr sz="20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1100" dirty="0" err="1" smtClean="0">
                  <a:solidFill>
                    <a:srgbClr val="FFFFFF"/>
                  </a:solidFill>
                </a:rPr>
                <a:t>AngularJS</a:t>
              </a:r>
              <a:endParaRPr sz="1100" dirty="0">
                <a:solidFill>
                  <a:srgbClr val="FFFFFF"/>
                </a:solidFill>
              </a:endParaRPr>
            </a:p>
          </p:txBody>
        </p:sp>
      </p:grpSp>
      <p:sp>
        <p:nvSpPr>
          <p:cNvPr id="107" name="Shape 220"/>
          <p:cNvSpPr/>
          <p:nvPr/>
        </p:nvSpPr>
        <p:spPr>
          <a:xfrm>
            <a:off x="1176406" y="166274"/>
            <a:ext cx="3304800" cy="639360"/>
          </a:xfrm>
          <a:prstGeom prst="roundRect">
            <a:avLst>
              <a:gd name="adj" fmla="val 17036"/>
            </a:avLst>
          </a:prstGeom>
          <a:solidFill>
            <a:srgbClr val="62208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/>
          </a:p>
        </p:txBody>
      </p:sp>
      <p:sp>
        <p:nvSpPr>
          <p:cNvPr id="108" name="Shape 221"/>
          <p:cNvSpPr/>
          <p:nvPr/>
        </p:nvSpPr>
        <p:spPr>
          <a:xfrm>
            <a:off x="1228590" y="201994"/>
            <a:ext cx="3292819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numCol="1" anchor="ctr">
            <a:spAutoFit/>
          </a:bodyPr>
          <a:lstStyle/>
          <a:p>
            <a:pPr lvl="0" algn="ctr" defTabSz="100523">
              <a:defRPr sz="1800"/>
            </a:pPr>
            <a:r>
              <a:rPr lang="en-US" altLang="zh-CN" sz="10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Console</a:t>
            </a:r>
            <a:endParaRPr sz="10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16" name="Shape 220"/>
          <p:cNvSpPr/>
          <p:nvPr/>
        </p:nvSpPr>
        <p:spPr>
          <a:xfrm>
            <a:off x="4600639" y="177610"/>
            <a:ext cx="3304800" cy="639360"/>
          </a:xfrm>
          <a:prstGeom prst="roundRect">
            <a:avLst>
              <a:gd name="adj" fmla="val 17036"/>
            </a:avLst>
          </a:prstGeom>
          <a:solidFill>
            <a:srgbClr val="62208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117" name="Shape 221"/>
          <p:cNvSpPr/>
          <p:nvPr/>
        </p:nvSpPr>
        <p:spPr>
          <a:xfrm>
            <a:off x="4619869" y="225384"/>
            <a:ext cx="3264086" cy="15388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 numCol="1" anchor="ctr">
            <a:spAutoFit/>
          </a:bodyPr>
          <a:lstStyle/>
          <a:p>
            <a:pPr lvl="0" algn="ctr" defTabSz="100523">
              <a:defRPr sz="1800"/>
            </a:pPr>
            <a:r>
              <a:rPr lang="en-US" altLang="zh-CN" sz="1000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API</a:t>
            </a:r>
            <a:endParaRPr sz="10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</p:txBody>
      </p:sp>
      <p:sp>
        <p:nvSpPr>
          <p:cNvPr id="118" name="Shape 186"/>
          <p:cNvSpPr/>
          <p:nvPr/>
        </p:nvSpPr>
        <p:spPr>
          <a:xfrm>
            <a:off x="5060846" y="413245"/>
            <a:ext cx="421753" cy="372139"/>
          </a:xfrm>
          <a:prstGeom prst="roundRect">
            <a:avLst>
              <a:gd name="adj" fmla="val 13266"/>
            </a:avLst>
          </a:prstGeom>
          <a:solidFill>
            <a:srgbClr val="7B1B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Search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19" name="Shape 186"/>
          <p:cNvSpPr/>
          <p:nvPr/>
        </p:nvSpPr>
        <p:spPr>
          <a:xfrm>
            <a:off x="5556854" y="418917"/>
            <a:ext cx="421753" cy="372139"/>
          </a:xfrm>
          <a:prstGeom prst="roundRect">
            <a:avLst>
              <a:gd name="adj" fmla="val 13266"/>
            </a:avLst>
          </a:prstGeom>
          <a:solidFill>
            <a:srgbClr val="7B1B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Push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20" name="Shape 186"/>
          <p:cNvSpPr/>
          <p:nvPr/>
        </p:nvSpPr>
        <p:spPr>
          <a:xfrm>
            <a:off x="6052862" y="424589"/>
            <a:ext cx="421753" cy="372139"/>
          </a:xfrm>
          <a:prstGeom prst="roundRect">
            <a:avLst>
              <a:gd name="adj" fmla="val 13266"/>
            </a:avLst>
          </a:prstGeom>
          <a:solidFill>
            <a:srgbClr val="7B1B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err="1" smtClean="0">
                <a:solidFill>
                  <a:schemeClr val="bg1"/>
                </a:solidFill>
              </a:rPr>
              <a:t>Config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21" name="Shape 186"/>
          <p:cNvSpPr/>
          <p:nvPr/>
        </p:nvSpPr>
        <p:spPr>
          <a:xfrm>
            <a:off x="6535580" y="430260"/>
            <a:ext cx="421753" cy="372139"/>
          </a:xfrm>
          <a:prstGeom prst="roundRect">
            <a:avLst>
              <a:gd name="adj" fmla="val 13266"/>
            </a:avLst>
          </a:prstGeom>
          <a:solidFill>
            <a:schemeClr val="bg1">
              <a:lumMod val="50000"/>
            </a:schemeClr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sz="1200" dirty="0" err="1" smtClean="0">
                <a:solidFill>
                  <a:schemeClr val="bg1"/>
                </a:solidFill>
              </a:rPr>
              <a:t>Solr</a:t>
            </a:r>
            <a:r>
              <a:rPr lang="en-US" altLang="zh-CN" sz="1200" dirty="0" err="1" smtClean="0">
                <a:solidFill>
                  <a:schemeClr val="bg1"/>
                </a:solidFill>
              </a:rPr>
              <a:t>API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22" name="Shape 186"/>
          <p:cNvSpPr/>
          <p:nvPr/>
        </p:nvSpPr>
        <p:spPr>
          <a:xfrm>
            <a:off x="7027336" y="430260"/>
            <a:ext cx="421753" cy="372139"/>
          </a:xfrm>
          <a:prstGeom prst="roundRect">
            <a:avLst>
              <a:gd name="adj" fmla="val 13266"/>
            </a:avLst>
          </a:prstGeom>
          <a:solidFill>
            <a:schemeClr val="bg1">
              <a:lumMod val="50000"/>
            </a:schemeClr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ESAPI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30" name="Shape 186"/>
          <p:cNvSpPr/>
          <p:nvPr/>
        </p:nvSpPr>
        <p:spPr>
          <a:xfrm>
            <a:off x="1250661" y="398677"/>
            <a:ext cx="356400" cy="371520"/>
          </a:xfrm>
          <a:prstGeom prst="roundRect">
            <a:avLst>
              <a:gd name="adj" fmla="val 13266"/>
            </a:avLst>
          </a:prstGeom>
          <a:solidFill>
            <a:srgbClr val="7B1B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zh-CN" altLang="en-US" sz="1200" dirty="0" smtClean="0">
                <a:solidFill>
                  <a:schemeClr val="bg1"/>
                </a:solidFill>
              </a:rPr>
              <a:t>应用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31" name="Shape 186"/>
          <p:cNvSpPr/>
          <p:nvPr/>
        </p:nvSpPr>
        <p:spPr>
          <a:xfrm>
            <a:off x="1693511" y="398677"/>
            <a:ext cx="356400" cy="371520"/>
          </a:xfrm>
          <a:prstGeom prst="roundRect">
            <a:avLst>
              <a:gd name="adj" fmla="val 13266"/>
            </a:avLst>
          </a:prstGeom>
          <a:solidFill>
            <a:srgbClr val="7B1B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zh-CN" altLang="en-US" sz="1200" dirty="0" smtClean="0">
                <a:solidFill>
                  <a:schemeClr val="bg1"/>
                </a:solidFill>
              </a:rPr>
              <a:t>模板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34" name="Shape 186"/>
          <p:cNvSpPr/>
          <p:nvPr/>
        </p:nvSpPr>
        <p:spPr>
          <a:xfrm>
            <a:off x="4001276" y="398677"/>
            <a:ext cx="413810" cy="371520"/>
          </a:xfrm>
          <a:prstGeom prst="roundRect">
            <a:avLst>
              <a:gd name="adj" fmla="val 13266"/>
            </a:avLst>
          </a:prstGeom>
          <a:solidFill>
            <a:schemeClr val="bg1">
              <a:lumMod val="50000"/>
            </a:schemeClr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zh-CN" altLang="en-US" sz="1200" dirty="0" smtClean="0">
                <a:solidFill>
                  <a:schemeClr val="bg1"/>
                </a:solidFill>
              </a:rPr>
              <a:t>调试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35" name="Shape 186"/>
          <p:cNvSpPr/>
          <p:nvPr/>
        </p:nvSpPr>
        <p:spPr>
          <a:xfrm>
            <a:off x="2136361" y="398677"/>
            <a:ext cx="484488" cy="371520"/>
          </a:xfrm>
          <a:prstGeom prst="roundRect">
            <a:avLst>
              <a:gd name="adj" fmla="val 13266"/>
            </a:avLst>
          </a:prstGeom>
          <a:solidFill>
            <a:srgbClr val="7B1B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zh-CN" altLang="en-US" sz="1200" dirty="0" smtClean="0">
                <a:solidFill>
                  <a:schemeClr val="bg1"/>
                </a:solidFill>
              </a:rPr>
              <a:t>数据源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36" name="Shape 186"/>
          <p:cNvSpPr/>
          <p:nvPr/>
        </p:nvSpPr>
        <p:spPr>
          <a:xfrm>
            <a:off x="2707862" y="398677"/>
            <a:ext cx="537651" cy="371520"/>
          </a:xfrm>
          <a:prstGeom prst="roundRect">
            <a:avLst>
              <a:gd name="adj" fmla="val 13266"/>
            </a:avLst>
          </a:prstGeom>
          <a:solidFill>
            <a:srgbClr val="7B1B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zh-CN" altLang="en-US" sz="1200" dirty="0" smtClean="0">
                <a:solidFill>
                  <a:schemeClr val="bg1"/>
                </a:solidFill>
              </a:rPr>
              <a:t>相关性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37" name="Shape 186"/>
          <p:cNvSpPr/>
          <p:nvPr/>
        </p:nvSpPr>
        <p:spPr>
          <a:xfrm>
            <a:off x="3336777" y="398677"/>
            <a:ext cx="586561" cy="371520"/>
          </a:xfrm>
          <a:prstGeom prst="roundRect">
            <a:avLst>
              <a:gd name="adj" fmla="val 13266"/>
            </a:avLst>
          </a:prstGeom>
          <a:solidFill>
            <a:srgbClr val="7B1BFF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zh-CN" altLang="en-US" sz="1200" dirty="0" smtClean="0">
                <a:solidFill>
                  <a:schemeClr val="bg1"/>
                </a:solidFill>
              </a:rPr>
              <a:t>数据统计</a:t>
            </a:r>
            <a:endParaRPr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48517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3"/>
          <p:cNvSpPr/>
          <p:nvPr/>
        </p:nvSpPr>
        <p:spPr>
          <a:xfrm>
            <a:off x="1477096" y="0"/>
            <a:ext cx="5761201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多租户数据模型：虚拟机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15" name="Shape 144"/>
          <p:cNvSpPr/>
          <p:nvPr/>
        </p:nvSpPr>
        <p:spPr>
          <a:xfrm>
            <a:off x="428848" y="3332081"/>
            <a:ext cx="2375172" cy="1666045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t" anchorCtr="0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55" name="Shape 724"/>
          <p:cNvSpPr/>
          <p:nvPr/>
        </p:nvSpPr>
        <p:spPr>
          <a:xfrm>
            <a:off x="3715734" y="1279919"/>
            <a:ext cx="1262063" cy="809626"/>
          </a:xfrm>
          <a:prstGeom prst="roundRect">
            <a:avLst>
              <a:gd name="adj" fmla="val 6724"/>
            </a:avLst>
          </a:prstGeom>
          <a:solidFill>
            <a:srgbClr val="007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smtClean="0">
                <a:solidFill>
                  <a:srgbClr val="FFFFFF"/>
                </a:solidFill>
              </a:rPr>
              <a:t>Admin</a:t>
            </a:r>
            <a:endParaRPr lang="en-US" sz="1400" dirty="0" smtClean="0">
              <a:solidFill>
                <a:srgbClr val="FFFFFF"/>
              </a:solidFill>
            </a:endParaRPr>
          </a:p>
        </p:txBody>
      </p:sp>
      <p:sp>
        <p:nvSpPr>
          <p:cNvPr id="56" name="Shape 1185"/>
          <p:cNvSpPr/>
          <p:nvPr/>
        </p:nvSpPr>
        <p:spPr>
          <a:xfrm>
            <a:off x="1703578" y="2073671"/>
            <a:ext cx="2571750" cy="12541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7" name="Shape 1185"/>
          <p:cNvSpPr/>
          <p:nvPr/>
        </p:nvSpPr>
        <p:spPr>
          <a:xfrm>
            <a:off x="4024594" y="2057795"/>
            <a:ext cx="298355" cy="17196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8" name="Shape 1185"/>
          <p:cNvSpPr/>
          <p:nvPr/>
        </p:nvSpPr>
        <p:spPr>
          <a:xfrm flipV="1">
            <a:off x="4322952" y="2073668"/>
            <a:ext cx="2538653" cy="7800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9" name="Shape 1185"/>
          <p:cNvSpPr/>
          <p:nvPr/>
        </p:nvSpPr>
        <p:spPr>
          <a:xfrm flipH="1">
            <a:off x="4370576" y="2089545"/>
            <a:ext cx="1567352" cy="195184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66" name="Shape 186"/>
          <p:cNvSpPr/>
          <p:nvPr/>
        </p:nvSpPr>
        <p:spPr>
          <a:xfrm>
            <a:off x="544648" y="3752772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7" name="Shape 186"/>
          <p:cNvSpPr/>
          <p:nvPr/>
        </p:nvSpPr>
        <p:spPr>
          <a:xfrm>
            <a:off x="1257844" y="3756717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0" name="Shape 186"/>
          <p:cNvSpPr/>
          <p:nvPr/>
        </p:nvSpPr>
        <p:spPr>
          <a:xfrm>
            <a:off x="1971049" y="3760658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1" name="Shape 186"/>
          <p:cNvSpPr/>
          <p:nvPr/>
        </p:nvSpPr>
        <p:spPr>
          <a:xfrm>
            <a:off x="548602" y="4136102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2" name="Shape 186"/>
          <p:cNvSpPr/>
          <p:nvPr/>
        </p:nvSpPr>
        <p:spPr>
          <a:xfrm>
            <a:off x="1261798" y="4140047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3" name="Shape 186"/>
          <p:cNvSpPr/>
          <p:nvPr/>
        </p:nvSpPr>
        <p:spPr>
          <a:xfrm>
            <a:off x="1975003" y="4143988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4" name="Shape 186"/>
          <p:cNvSpPr/>
          <p:nvPr/>
        </p:nvSpPr>
        <p:spPr>
          <a:xfrm>
            <a:off x="552556" y="4519432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5" name="Shape 186"/>
          <p:cNvSpPr/>
          <p:nvPr/>
        </p:nvSpPr>
        <p:spPr>
          <a:xfrm>
            <a:off x="1265752" y="4523377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6" name="Shape 186"/>
          <p:cNvSpPr/>
          <p:nvPr/>
        </p:nvSpPr>
        <p:spPr>
          <a:xfrm>
            <a:off x="1978957" y="4527318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7" name="Shape 144"/>
          <p:cNvSpPr/>
          <p:nvPr/>
        </p:nvSpPr>
        <p:spPr>
          <a:xfrm>
            <a:off x="3121362" y="3781400"/>
            <a:ext cx="1661969" cy="1666045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t" anchorCtr="0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78" name="Shape 186"/>
          <p:cNvSpPr/>
          <p:nvPr/>
        </p:nvSpPr>
        <p:spPr>
          <a:xfrm>
            <a:off x="3237162" y="4202091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9" name="Shape 186"/>
          <p:cNvSpPr/>
          <p:nvPr/>
        </p:nvSpPr>
        <p:spPr>
          <a:xfrm>
            <a:off x="3950358" y="4206036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81" name="Shape 186"/>
          <p:cNvSpPr/>
          <p:nvPr/>
        </p:nvSpPr>
        <p:spPr>
          <a:xfrm>
            <a:off x="3241116" y="4585421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82" name="Shape 186"/>
          <p:cNvSpPr/>
          <p:nvPr/>
        </p:nvSpPr>
        <p:spPr>
          <a:xfrm>
            <a:off x="3954312" y="4589366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84" name="Shape 186"/>
          <p:cNvSpPr/>
          <p:nvPr/>
        </p:nvSpPr>
        <p:spPr>
          <a:xfrm>
            <a:off x="3245070" y="4968751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85" name="Shape 186"/>
          <p:cNvSpPr/>
          <p:nvPr/>
        </p:nvSpPr>
        <p:spPr>
          <a:xfrm>
            <a:off x="3958266" y="4972696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87" name="Shape 144"/>
          <p:cNvSpPr/>
          <p:nvPr/>
        </p:nvSpPr>
        <p:spPr>
          <a:xfrm>
            <a:off x="5137612" y="4016278"/>
            <a:ext cx="1661969" cy="1262271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t" anchorCtr="0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88" name="Shape 186"/>
          <p:cNvSpPr/>
          <p:nvPr/>
        </p:nvSpPr>
        <p:spPr>
          <a:xfrm>
            <a:off x="5253412" y="4436969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89" name="Shape 186"/>
          <p:cNvSpPr/>
          <p:nvPr/>
        </p:nvSpPr>
        <p:spPr>
          <a:xfrm>
            <a:off x="5966608" y="4440914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90" name="Shape 186"/>
          <p:cNvSpPr/>
          <p:nvPr/>
        </p:nvSpPr>
        <p:spPr>
          <a:xfrm>
            <a:off x="5257366" y="4820299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91" name="Shape 186"/>
          <p:cNvSpPr/>
          <p:nvPr/>
        </p:nvSpPr>
        <p:spPr>
          <a:xfrm>
            <a:off x="5970562" y="4824244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94" name="Shape 144"/>
          <p:cNvSpPr/>
          <p:nvPr/>
        </p:nvSpPr>
        <p:spPr>
          <a:xfrm>
            <a:off x="7219839" y="4284146"/>
            <a:ext cx="944813" cy="862439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t" anchorCtr="0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95" name="Shape 186"/>
          <p:cNvSpPr/>
          <p:nvPr/>
        </p:nvSpPr>
        <p:spPr>
          <a:xfrm>
            <a:off x="7335639" y="4704837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99" name="Shape 144"/>
          <p:cNvSpPr/>
          <p:nvPr/>
        </p:nvSpPr>
        <p:spPr>
          <a:xfrm>
            <a:off x="6873460" y="2453144"/>
            <a:ext cx="1661969" cy="87893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t" anchorCtr="0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00" name="Shape 186"/>
          <p:cNvSpPr/>
          <p:nvPr/>
        </p:nvSpPr>
        <p:spPr>
          <a:xfrm>
            <a:off x="6989260" y="2873834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01" name="Shape 186"/>
          <p:cNvSpPr/>
          <p:nvPr/>
        </p:nvSpPr>
        <p:spPr>
          <a:xfrm>
            <a:off x="7702456" y="2877779"/>
            <a:ext cx="692420" cy="35459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ctr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VM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04" name="Shape 1185"/>
          <p:cNvSpPr/>
          <p:nvPr/>
        </p:nvSpPr>
        <p:spPr>
          <a:xfrm flipV="1">
            <a:off x="4354480" y="2012442"/>
            <a:ext cx="3348333" cy="229287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263920472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3"/>
          <p:cNvSpPr/>
          <p:nvPr/>
        </p:nvSpPr>
        <p:spPr>
          <a:xfrm>
            <a:off x="934081" y="0"/>
            <a:ext cx="6847235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err="1" smtClean="0">
                <a:solidFill>
                  <a:srgbClr val="FFFFFF"/>
                </a:solidFill>
              </a:rPr>
              <a:t>多租户数据模型：海量cluster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55" name="Shape 724"/>
          <p:cNvSpPr/>
          <p:nvPr/>
        </p:nvSpPr>
        <p:spPr>
          <a:xfrm>
            <a:off x="3583782" y="999504"/>
            <a:ext cx="1262063" cy="809626"/>
          </a:xfrm>
          <a:prstGeom prst="roundRect">
            <a:avLst>
              <a:gd name="adj" fmla="val 6724"/>
            </a:avLst>
          </a:prstGeom>
          <a:solidFill>
            <a:srgbClr val="007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smtClean="0">
                <a:solidFill>
                  <a:srgbClr val="FFFFFF"/>
                </a:solidFill>
              </a:rPr>
              <a:t>Admin</a:t>
            </a:r>
            <a:endParaRPr lang="en-US" sz="1400" dirty="0" smtClean="0">
              <a:solidFill>
                <a:srgbClr val="FFFFFF"/>
              </a:solidFill>
            </a:endParaRPr>
          </a:p>
        </p:txBody>
      </p:sp>
      <p:sp>
        <p:nvSpPr>
          <p:cNvPr id="56" name="Shape 1185"/>
          <p:cNvSpPr/>
          <p:nvPr/>
        </p:nvSpPr>
        <p:spPr>
          <a:xfrm>
            <a:off x="1571626" y="1809751"/>
            <a:ext cx="2571750" cy="12541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7" name="Shape 1185"/>
          <p:cNvSpPr/>
          <p:nvPr/>
        </p:nvSpPr>
        <p:spPr>
          <a:xfrm>
            <a:off x="3678218" y="1793874"/>
            <a:ext cx="512779" cy="181863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8" name="Shape 1185"/>
          <p:cNvSpPr/>
          <p:nvPr/>
        </p:nvSpPr>
        <p:spPr>
          <a:xfrm flipV="1">
            <a:off x="4191000" y="1809748"/>
            <a:ext cx="2406699" cy="58209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9" name="Shape 1185"/>
          <p:cNvSpPr/>
          <p:nvPr/>
        </p:nvSpPr>
        <p:spPr>
          <a:xfrm flipH="1">
            <a:off x="4238622" y="1825625"/>
            <a:ext cx="3431203" cy="214978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49" name="Shape 186"/>
          <p:cNvSpPr/>
          <p:nvPr/>
        </p:nvSpPr>
        <p:spPr>
          <a:xfrm>
            <a:off x="16494" y="3063895"/>
            <a:ext cx="2436857" cy="1736292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50" name="Shape 144"/>
          <p:cNvSpPr/>
          <p:nvPr/>
        </p:nvSpPr>
        <p:spPr>
          <a:xfrm>
            <a:off x="122830" y="3453020"/>
            <a:ext cx="2231555" cy="1211080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51" name="Shape 186"/>
          <p:cNvSpPr/>
          <p:nvPr/>
        </p:nvSpPr>
        <p:spPr>
          <a:xfrm>
            <a:off x="2593550" y="3612178"/>
            <a:ext cx="2140301" cy="127047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52" name="Shape 144"/>
          <p:cNvSpPr/>
          <p:nvPr/>
        </p:nvSpPr>
        <p:spPr>
          <a:xfrm>
            <a:off x="2699886" y="4001302"/>
            <a:ext cx="1885517" cy="716399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54" name="Shape 186"/>
          <p:cNvSpPr/>
          <p:nvPr/>
        </p:nvSpPr>
        <p:spPr>
          <a:xfrm>
            <a:off x="4312904" y="5100718"/>
            <a:ext cx="1526063" cy="127047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4" name="Shape 144"/>
          <p:cNvSpPr/>
          <p:nvPr/>
        </p:nvSpPr>
        <p:spPr>
          <a:xfrm>
            <a:off x="4435736" y="5489842"/>
            <a:ext cx="1271278" cy="716399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65" name="Shape 186"/>
          <p:cNvSpPr/>
          <p:nvPr/>
        </p:nvSpPr>
        <p:spPr>
          <a:xfrm>
            <a:off x="5784842" y="3900494"/>
            <a:ext cx="1274697" cy="1081143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6" name="Shape 144"/>
          <p:cNvSpPr/>
          <p:nvPr/>
        </p:nvSpPr>
        <p:spPr>
          <a:xfrm>
            <a:off x="5907674" y="4289619"/>
            <a:ext cx="1061879" cy="609636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67" name="Shape 186"/>
          <p:cNvSpPr/>
          <p:nvPr/>
        </p:nvSpPr>
        <p:spPr>
          <a:xfrm>
            <a:off x="6613507" y="1990959"/>
            <a:ext cx="1274697" cy="879255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8" name="Shape 144"/>
          <p:cNvSpPr/>
          <p:nvPr/>
        </p:nvSpPr>
        <p:spPr>
          <a:xfrm>
            <a:off x="6736339" y="2380084"/>
            <a:ext cx="1061879" cy="42138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69" name="Shape 186"/>
          <p:cNvSpPr/>
          <p:nvPr/>
        </p:nvSpPr>
        <p:spPr>
          <a:xfrm>
            <a:off x="7207301" y="3970418"/>
            <a:ext cx="1072814" cy="1081143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70" name="Shape 144"/>
          <p:cNvSpPr/>
          <p:nvPr/>
        </p:nvSpPr>
        <p:spPr>
          <a:xfrm>
            <a:off x="7297145" y="4359543"/>
            <a:ext cx="893702" cy="609636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71" name="Shape 1185"/>
          <p:cNvSpPr/>
          <p:nvPr/>
        </p:nvSpPr>
        <p:spPr>
          <a:xfrm flipV="1">
            <a:off x="4173046" y="1798008"/>
            <a:ext cx="2226724" cy="21114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72" name="Shape 1185"/>
          <p:cNvSpPr/>
          <p:nvPr/>
        </p:nvSpPr>
        <p:spPr>
          <a:xfrm flipV="1">
            <a:off x="4255517" y="1781512"/>
            <a:ext cx="791723" cy="336508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31920829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186"/>
          <p:cNvSpPr/>
          <p:nvPr/>
        </p:nvSpPr>
        <p:spPr>
          <a:xfrm>
            <a:off x="6614194" y="1946468"/>
            <a:ext cx="2496817" cy="80827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51" name="Shape 186"/>
          <p:cNvSpPr/>
          <p:nvPr/>
        </p:nvSpPr>
        <p:spPr>
          <a:xfrm>
            <a:off x="6044799" y="3900836"/>
            <a:ext cx="3082707" cy="2301468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50" name="Shape 186"/>
          <p:cNvSpPr/>
          <p:nvPr/>
        </p:nvSpPr>
        <p:spPr>
          <a:xfrm>
            <a:off x="3154353" y="3187586"/>
            <a:ext cx="2688563" cy="1794052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9" name="Shape 186"/>
          <p:cNvSpPr/>
          <p:nvPr/>
        </p:nvSpPr>
        <p:spPr>
          <a:xfrm>
            <a:off x="148448" y="2952693"/>
            <a:ext cx="2688563" cy="2292872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2" name="Shape 143"/>
          <p:cNvSpPr/>
          <p:nvPr/>
        </p:nvSpPr>
        <p:spPr>
          <a:xfrm>
            <a:off x="1746728" y="0"/>
            <a:ext cx="522194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多租户数据模型：混合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6" name="Shape 144"/>
          <p:cNvSpPr/>
          <p:nvPr/>
        </p:nvSpPr>
        <p:spPr>
          <a:xfrm>
            <a:off x="339215" y="3271478"/>
            <a:ext cx="897068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7" name="Shape 144"/>
          <p:cNvSpPr/>
          <p:nvPr/>
        </p:nvSpPr>
        <p:spPr>
          <a:xfrm>
            <a:off x="1250282" y="3279733"/>
            <a:ext cx="676563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8" name="Shape 144"/>
          <p:cNvSpPr/>
          <p:nvPr/>
        </p:nvSpPr>
        <p:spPr>
          <a:xfrm>
            <a:off x="1940842" y="3279733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9" name="Shape 144"/>
          <p:cNvSpPr/>
          <p:nvPr/>
        </p:nvSpPr>
        <p:spPr>
          <a:xfrm>
            <a:off x="345408" y="3740105"/>
            <a:ext cx="688469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0" name="Shape 144"/>
          <p:cNvSpPr/>
          <p:nvPr/>
        </p:nvSpPr>
        <p:spPr>
          <a:xfrm>
            <a:off x="1045784" y="3748360"/>
            <a:ext cx="88725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1" name="Shape 144"/>
          <p:cNvSpPr/>
          <p:nvPr/>
        </p:nvSpPr>
        <p:spPr>
          <a:xfrm>
            <a:off x="1947035" y="3748360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app3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2" name="Shape 144"/>
          <p:cNvSpPr/>
          <p:nvPr/>
        </p:nvSpPr>
        <p:spPr>
          <a:xfrm>
            <a:off x="339694" y="4208731"/>
            <a:ext cx="57512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3" name="Shape 144"/>
          <p:cNvSpPr/>
          <p:nvPr/>
        </p:nvSpPr>
        <p:spPr>
          <a:xfrm>
            <a:off x="926721" y="4216986"/>
            <a:ext cx="1000605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4" name="Shape 144"/>
          <p:cNvSpPr/>
          <p:nvPr/>
        </p:nvSpPr>
        <p:spPr>
          <a:xfrm>
            <a:off x="1941322" y="4216986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5" name="Shape 144"/>
          <p:cNvSpPr/>
          <p:nvPr/>
        </p:nvSpPr>
        <p:spPr>
          <a:xfrm>
            <a:off x="337600" y="4669740"/>
            <a:ext cx="167259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7" name="Shape 144"/>
          <p:cNvSpPr/>
          <p:nvPr/>
        </p:nvSpPr>
        <p:spPr>
          <a:xfrm>
            <a:off x="2018952" y="4669741"/>
            <a:ext cx="610363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0" name="Shape 144"/>
          <p:cNvSpPr/>
          <p:nvPr/>
        </p:nvSpPr>
        <p:spPr>
          <a:xfrm>
            <a:off x="3371561" y="3479289"/>
            <a:ext cx="897068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1" name="Shape 144"/>
          <p:cNvSpPr/>
          <p:nvPr/>
        </p:nvSpPr>
        <p:spPr>
          <a:xfrm>
            <a:off x="4282628" y="3487544"/>
            <a:ext cx="676563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2" name="Shape 144"/>
          <p:cNvSpPr/>
          <p:nvPr/>
        </p:nvSpPr>
        <p:spPr>
          <a:xfrm>
            <a:off x="4973189" y="3487544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3" name="Shape 144"/>
          <p:cNvSpPr/>
          <p:nvPr/>
        </p:nvSpPr>
        <p:spPr>
          <a:xfrm>
            <a:off x="3377754" y="3947916"/>
            <a:ext cx="688469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4" name="Shape 144"/>
          <p:cNvSpPr/>
          <p:nvPr/>
        </p:nvSpPr>
        <p:spPr>
          <a:xfrm>
            <a:off x="4078131" y="3956171"/>
            <a:ext cx="88725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5" name="Shape 144"/>
          <p:cNvSpPr/>
          <p:nvPr/>
        </p:nvSpPr>
        <p:spPr>
          <a:xfrm>
            <a:off x="4979382" y="3956171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app3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6" name="Shape 144"/>
          <p:cNvSpPr/>
          <p:nvPr/>
        </p:nvSpPr>
        <p:spPr>
          <a:xfrm>
            <a:off x="3372041" y="4416542"/>
            <a:ext cx="57512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7" name="Shape 144"/>
          <p:cNvSpPr/>
          <p:nvPr/>
        </p:nvSpPr>
        <p:spPr>
          <a:xfrm>
            <a:off x="3959067" y="4424797"/>
            <a:ext cx="1000605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8" name="Shape 144"/>
          <p:cNvSpPr/>
          <p:nvPr/>
        </p:nvSpPr>
        <p:spPr>
          <a:xfrm>
            <a:off x="4973668" y="4424797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3" name="Shape 144"/>
          <p:cNvSpPr/>
          <p:nvPr/>
        </p:nvSpPr>
        <p:spPr>
          <a:xfrm>
            <a:off x="6179345" y="4186044"/>
            <a:ext cx="1643062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5" name="Shape 144"/>
          <p:cNvSpPr/>
          <p:nvPr/>
        </p:nvSpPr>
        <p:spPr>
          <a:xfrm>
            <a:off x="7834313" y="4194299"/>
            <a:ext cx="116681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6" name="Shape 144"/>
          <p:cNvSpPr/>
          <p:nvPr/>
        </p:nvSpPr>
        <p:spPr>
          <a:xfrm>
            <a:off x="6179345" y="4654670"/>
            <a:ext cx="123825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8" name="Shape 144"/>
          <p:cNvSpPr/>
          <p:nvPr/>
        </p:nvSpPr>
        <p:spPr>
          <a:xfrm>
            <a:off x="7429501" y="4662925"/>
            <a:ext cx="1577815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app3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0" name="Shape 144"/>
          <p:cNvSpPr/>
          <p:nvPr/>
        </p:nvSpPr>
        <p:spPr>
          <a:xfrm>
            <a:off x="6167437" y="5131551"/>
            <a:ext cx="2143606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1" name="Shape 144"/>
          <p:cNvSpPr/>
          <p:nvPr/>
        </p:nvSpPr>
        <p:spPr>
          <a:xfrm>
            <a:off x="8325039" y="5131551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2" name="Shape 144"/>
          <p:cNvSpPr/>
          <p:nvPr/>
        </p:nvSpPr>
        <p:spPr>
          <a:xfrm>
            <a:off x="6167438" y="5584305"/>
            <a:ext cx="2226469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3" name="Shape 144"/>
          <p:cNvSpPr/>
          <p:nvPr/>
        </p:nvSpPr>
        <p:spPr>
          <a:xfrm>
            <a:off x="8402669" y="5584307"/>
            <a:ext cx="610363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6" name="Shape 144"/>
          <p:cNvSpPr/>
          <p:nvPr/>
        </p:nvSpPr>
        <p:spPr>
          <a:xfrm>
            <a:off x="6722931" y="2233419"/>
            <a:ext cx="229010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55" name="Shape 724"/>
          <p:cNvSpPr/>
          <p:nvPr/>
        </p:nvSpPr>
        <p:spPr>
          <a:xfrm>
            <a:off x="3583782" y="1015999"/>
            <a:ext cx="1262063" cy="809626"/>
          </a:xfrm>
          <a:prstGeom prst="roundRect">
            <a:avLst>
              <a:gd name="adj" fmla="val 6724"/>
            </a:avLst>
          </a:prstGeom>
          <a:solidFill>
            <a:srgbClr val="007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smtClean="0">
                <a:solidFill>
                  <a:srgbClr val="FFFFFF"/>
                </a:solidFill>
              </a:rPr>
              <a:t>Admin</a:t>
            </a:r>
            <a:endParaRPr lang="en-US" sz="1400" dirty="0" smtClean="0">
              <a:solidFill>
                <a:srgbClr val="FFFFFF"/>
              </a:solidFill>
            </a:endParaRPr>
          </a:p>
        </p:txBody>
      </p:sp>
      <p:sp>
        <p:nvSpPr>
          <p:cNvPr id="56" name="Shape 1185"/>
          <p:cNvSpPr/>
          <p:nvPr/>
        </p:nvSpPr>
        <p:spPr>
          <a:xfrm>
            <a:off x="1571626" y="1809751"/>
            <a:ext cx="2571750" cy="12541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7" name="Shape 1185"/>
          <p:cNvSpPr/>
          <p:nvPr/>
        </p:nvSpPr>
        <p:spPr>
          <a:xfrm flipH="1">
            <a:off x="4190998" y="1793875"/>
            <a:ext cx="317501" cy="15557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8" name="Shape 1185"/>
          <p:cNvSpPr/>
          <p:nvPr/>
        </p:nvSpPr>
        <p:spPr>
          <a:xfrm flipV="1">
            <a:off x="4191001" y="1809748"/>
            <a:ext cx="2439688" cy="5656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9" name="Shape 1185"/>
          <p:cNvSpPr/>
          <p:nvPr/>
        </p:nvSpPr>
        <p:spPr>
          <a:xfrm flipH="1">
            <a:off x="4238624" y="1825625"/>
            <a:ext cx="3206751" cy="2127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60" name="Shape 144"/>
          <p:cNvSpPr/>
          <p:nvPr/>
        </p:nvSpPr>
        <p:spPr>
          <a:xfrm>
            <a:off x="145443" y="5347218"/>
            <a:ext cx="2578124" cy="769208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err="1" smtClean="0">
                <a:solidFill>
                  <a:srgbClr val="FFFFFF"/>
                </a:solidFill>
              </a:rPr>
              <a:t>单</a:t>
            </a:r>
            <a:r>
              <a:rPr lang="en-US" sz="1900" dirty="0" err="1" smtClean="0">
                <a:solidFill>
                  <a:srgbClr val="FFFFFF"/>
                </a:solidFill>
              </a:rPr>
              <a:t>行</a:t>
            </a:r>
            <a:r>
              <a:rPr lang="en-US" sz="1900" dirty="0" err="1" smtClean="0">
                <a:solidFill>
                  <a:srgbClr val="FFFFFF"/>
                </a:solidFill>
              </a:rPr>
              <a:t>SSD，</a:t>
            </a:r>
            <a:r>
              <a:rPr lang="en-US" sz="1900" dirty="0" err="1" smtClean="0">
                <a:solidFill>
                  <a:srgbClr val="FFFFFF"/>
                </a:solidFill>
              </a:rPr>
              <a:t>双</a:t>
            </a:r>
            <a:r>
              <a:rPr lang="en-US" sz="1900" dirty="0" err="1" smtClean="0">
                <a:solidFill>
                  <a:srgbClr val="FFFFFF"/>
                </a:solidFill>
              </a:rPr>
              <a:t>机互备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61" name="Shape 144"/>
          <p:cNvSpPr/>
          <p:nvPr/>
        </p:nvSpPr>
        <p:spPr>
          <a:xfrm>
            <a:off x="3223444" y="5029293"/>
            <a:ext cx="2424197" cy="746761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err="1" smtClean="0">
                <a:solidFill>
                  <a:srgbClr val="FFFFFF"/>
                </a:solidFill>
              </a:rPr>
              <a:t>多</a:t>
            </a:r>
            <a:r>
              <a:rPr lang="en-US" sz="1900" dirty="0" err="1" smtClean="0">
                <a:solidFill>
                  <a:srgbClr val="FFFFFF"/>
                </a:solidFill>
              </a:rPr>
              <a:t>行</a:t>
            </a:r>
            <a:r>
              <a:rPr lang="en-US" sz="1900" dirty="0" err="1" smtClean="0">
                <a:solidFill>
                  <a:srgbClr val="FFFFFF"/>
                </a:solidFill>
              </a:rPr>
              <a:t>SSD</a:t>
            </a:r>
            <a:r>
              <a:rPr lang="en-US" sz="1900" dirty="0" err="1" smtClean="0">
                <a:solidFill>
                  <a:srgbClr val="FFFFFF"/>
                </a:solidFill>
              </a:rPr>
              <a:t>，</a:t>
            </a:r>
            <a:r>
              <a:rPr lang="en-US" sz="1900" dirty="0" err="1" smtClean="0">
                <a:solidFill>
                  <a:srgbClr val="FFFFFF"/>
                </a:solidFill>
              </a:rPr>
              <a:t>双机互备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62" name="Shape 144"/>
          <p:cNvSpPr/>
          <p:nvPr/>
        </p:nvSpPr>
        <p:spPr>
          <a:xfrm>
            <a:off x="6629934" y="6251793"/>
            <a:ext cx="1961964" cy="523733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单</a:t>
            </a:r>
            <a:r>
              <a:rPr lang="en-US" sz="1900" dirty="0" smtClean="0">
                <a:solidFill>
                  <a:srgbClr val="FFFFFF"/>
                </a:solidFill>
              </a:rPr>
              <a:t>行普通磁盘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63" name="Shape 144"/>
          <p:cNvSpPr/>
          <p:nvPr/>
        </p:nvSpPr>
        <p:spPr>
          <a:xfrm>
            <a:off x="6683600" y="2849245"/>
            <a:ext cx="2334350" cy="746761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800" dirty="0" err="1" smtClean="0">
                <a:solidFill>
                  <a:srgbClr val="FFFFFF"/>
                </a:solidFill>
              </a:rPr>
              <a:t>多</a:t>
            </a:r>
            <a:r>
              <a:rPr lang="en-US" sz="1800" dirty="0" err="1" smtClean="0">
                <a:solidFill>
                  <a:srgbClr val="FFFFFF"/>
                </a:solidFill>
              </a:rPr>
              <a:t>行</a:t>
            </a:r>
            <a:r>
              <a:rPr lang="en-US" sz="1800" dirty="0" err="1" smtClean="0">
                <a:solidFill>
                  <a:srgbClr val="FFFFFF"/>
                </a:solidFill>
              </a:rPr>
              <a:t>SSD</a:t>
            </a:r>
            <a:r>
              <a:rPr lang="en-US" sz="1800" dirty="0" err="1" smtClean="0">
                <a:solidFill>
                  <a:srgbClr val="FFFFFF"/>
                </a:solidFill>
              </a:rPr>
              <a:t>，</a:t>
            </a:r>
            <a:r>
              <a:rPr lang="en-US" sz="1800" dirty="0" err="1" smtClean="0">
                <a:solidFill>
                  <a:srgbClr val="FFFFFF"/>
                </a:solidFill>
              </a:rPr>
              <a:t>双机互备</a:t>
            </a:r>
            <a:endParaRPr sz="1800" dirty="0">
              <a:solidFill>
                <a:srgbClr val="FFFFFF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098672" y="-65983"/>
            <a:ext cx="1006149" cy="1200327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72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✅</a:t>
            </a:r>
            <a:endParaRPr kumimoji="0" lang="zh-CN" altLang="en-US" sz="72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364350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683568" y="1508787"/>
            <a:ext cx="2304256" cy="1248139"/>
          </a:xfrm>
          <a:prstGeom prst="roundRect">
            <a:avLst/>
          </a:prstGeom>
          <a:solidFill>
            <a:srgbClr val="EE7F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r>
              <a:rPr kumimoji="1" lang="en-US" altLang="zh-CN" dirty="0" smtClean="0"/>
              <a:t>Inverted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Index</a:t>
            </a:r>
            <a:endParaRPr kumimoji="1" lang="zh-CN" altLang="en-US" dirty="0" err="1" smtClean="0"/>
          </a:p>
        </p:txBody>
      </p:sp>
      <p:sp>
        <p:nvSpPr>
          <p:cNvPr id="7" name="圆角矩形 6"/>
          <p:cNvSpPr/>
          <p:nvPr/>
        </p:nvSpPr>
        <p:spPr>
          <a:xfrm>
            <a:off x="4283968" y="1508787"/>
            <a:ext cx="2304256" cy="1248139"/>
          </a:xfrm>
          <a:prstGeom prst="roundRect">
            <a:avLst/>
          </a:prstGeom>
          <a:solidFill>
            <a:srgbClr val="EE7F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r>
              <a:rPr kumimoji="1" lang="en-US" altLang="zh-CN" dirty="0" smtClean="0"/>
              <a:t>Attribute</a:t>
            </a:r>
          </a:p>
          <a:p>
            <a:pPr algn="ctr"/>
            <a:r>
              <a:rPr kumimoji="1" lang="zh-CN" altLang="zh-CN" dirty="0" smtClean="0"/>
              <a:t>(</a:t>
            </a:r>
            <a:r>
              <a:rPr kumimoji="1" lang="en-US" altLang="zh-CN" dirty="0" err="1" smtClean="0"/>
              <a:t>FieldData</a:t>
            </a:r>
            <a:r>
              <a:rPr kumimoji="1" lang="en-US" altLang="zh-CN" dirty="0" smtClean="0"/>
              <a:t>)</a:t>
            </a:r>
            <a:endParaRPr kumimoji="1" lang="zh-CN" altLang="en-US" dirty="0" err="1" smtClean="0"/>
          </a:p>
        </p:txBody>
      </p:sp>
      <p:sp>
        <p:nvSpPr>
          <p:cNvPr id="8" name="圆角矩形 7"/>
          <p:cNvSpPr/>
          <p:nvPr/>
        </p:nvSpPr>
        <p:spPr>
          <a:xfrm>
            <a:off x="6828036" y="1508787"/>
            <a:ext cx="2304256" cy="1248139"/>
          </a:xfrm>
          <a:prstGeom prst="roundRect">
            <a:avLst/>
          </a:prstGeom>
          <a:solidFill>
            <a:srgbClr val="EE7F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r>
              <a:rPr kumimoji="1" lang="en-US" altLang="zh-CN" dirty="0" smtClean="0"/>
              <a:t>Summary</a:t>
            </a:r>
          </a:p>
          <a:p>
            <a:pPr algn="ctr"/>
            <a:r>
              <a:rPr kumimoji="1" lang="zh-CN" altLang="zh-CN" dirty="0" smtClean="0"/>
              <a:t>(</a:t>
            </a:r>
            <a:r>
              <a:rPr kumimoji="1" lang="en-US" altLang="zh-CN" dirty="0" smtClean="0"/>
              <a:t>Stored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Field)</a:t>
            </a:r>
            <a:endParaRPr kumimoji="1" lang="zh-CN" altLang="en-US" dirty="0" err="1" smtClean="0"/>
          </a:p>
        </p:txBody>
      </p:sp>
      <p:graphicFrame>
        <p:nvGraphicFramePr>
          <p:cNvPr id="9" name="表格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664600"/>
              </p:ext>
            </p:extLst>
          </p:nvPr>
        </p:nvGraphicFramePr>
        <p:xfrm>
          <a:off x="2075723" y="3171958"/>
          <a:ext cx="2160240" cy="35523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20080"/>
                <a:gridCol w="1440160"/>
              </a:tblGrid>
              <a:tr h="543488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Term</a:t>
                      </a:r>
                      <a:endParaRPr lang="zh-CN" alt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endParaRPr lang="zh-CN" altLang="en-US" sz="1600" dirty="0"/>
                    </a:p>
                  </a:txBody>
                  <a:tcPr marT="60960" marB="60960"/>
                </a:tc>
              </a:tr>
              <a:tr h="551036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a</a:t>
                      </a:r>
                      <a:endParaRPr lang="zh-CN" alt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zh-CN" altLang="zh-CN" sz="1600" dirty="0" smtClean="0"/>
                        <a:t>0</a:t>
                      </a:r>
                      <a:r>
                        <a:rPr lang="en-US" altLang="zh-CN" sz="1600" dirty="0" smtClean="0"/>
                        <a:t>&lt;0,3&gt;,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en-US" altLang="zh-CN" sz="1600" dirty="0" smtClean="0"/>
                        <a:t>2&lt;0&gt;</a:t>
                      </a:r>
                      <a:endParaRPr lang="zh-CN" altLang="en-US" sz="1600" dirty="0"/>
                    </a:p>
                  </a:txBody>
                  <a:tcPr marT="60960" marB="60960"/>
                </a:tc>
              </a:tr>
              <a:tr h="551036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b</a:t>
                      </a:r>
                      <a:endParaRPr lang="zh-CN" alt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zh-CN" altLang="zh-CN" sz="1600" dirty="0" smtClean="0"/>
                        <a:t>0</a:t>
                      </a:r>
                      <a:r>
                        <a:rPr lang="en-US" altLang="zh-CN" sz="1600" dirty="0" smtClean="0"/>
                        <a:t>&lt;1&gt;,1&lt;0&gt;</a:t>
                      </a:r>
                      <a:endParaRPr lang="zh-CN" altLang="en-US" sz="1600" dirty="0"/>
                    </a:p>
                  </a:txBody>
                  <a:tcPr marT="60960" marB="60960"/>
                </a:tc>
              </a:tr>
              <a:tr h="80476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c</a:t>
                      </a:r>
                      <a:endParaRPr lang="zh-CN" alt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0&lt;2&gt;,1&lt;1&gt;,2&lt;1&gt;,</a:t>
                      </a:r>
                      <a:r>
                        <a:rPr lang="zh-CN" altLang="en-US" sz="1600" dirty="0" smtClean="0"/>
                        <a:t> </a:t>
                      </a:r>
                      <a:r>
                        <a:rPr lang="zh-CN" altLang="zh-CN" sz="1600" dirty="0" smtClean="0"/>
                        <a:t>3</a:t>
                      </a:r>
                      <a:r>
                        <a:rPr lang="en-US" altLang="zh-CN" sz="1600" dirty="0" smtClean="0"/>
                        <a:t>&lt;0&gt;</a:t>
                      </a:r>
                      <a:endParaRPr lang="zh-CN" altLang="en-US" sz="1600" dirty="0"/>
                    </a:p>
                  </a:txBody>
                  <a:tcPr marT="60960" marB="60960"/>
                </a:tc>
              </a:tr>
              <a:tr h="551036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d</a:t>
                      </a:r>
                      <a:endParaRPr lang="zh-CN" alt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zh-CN" altLang="zh-CN" sz="1600" dirty="0" smtClean="0"/>
                        <a:t>1</a:t>
                      </a:r>
                      <a:r>
                        <a:rPr lang="en-US" altLang="zh-CN" sz="1600" dirty="0" smtClean="0"/>
                        <a:t>&lt;2&gt;,2&lt;2&gt;</a:t>
                      </a:r>
                      <a:endParaRPr lang="zh-CN" altLang="en-US" sz="1600" dirty="0"/>
                    </a:p>
                  </a:txBody>
                  <a:tcPr marT="60960" marB="60960"/>
                </a:tc>
              </a:tr>
              <a:tr h="551036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e</a:t>
                      </a:r>
                      <a:endParaRPr lang="zh-CN" alt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3&lt;1&gt;</a:t>
                      </a:r>
                      <a:endParaRPr lang="zh-CN" altLang="en-US" sz="1600" dirty="0"/>
                    </a:p>
                  </a:txBody>
                  <a:tcPr marT="60960" marB="60960"/>
                </a:tc>
              </a:tr>
            </a:tbl>
          </a:graphicData>
        </a:graphic>
      </p:graphicFrame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7419727"/>
              </p:ext>
            </p:extLst>
          </p:nvPr>
        </p:nvGraphicFramePr>
        <p:xfrm>
          <a:off x="35496" y="3174394"/>
          <a:ext cx="1752194" cy="33603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2074"/>
                <a:gridCol w="1080120"/>
              </a:tblGrid>
              <a:tr h="664692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Doc</a:t>
                      </a:r>
                      <a:endParaRPr lang="zh-CN" alt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Term</a:t>
                      </a:r>
                      <a:endParaRPr lang="zh-CN" altLang="en-US" sz="18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doc0</a:t>
                      </a:r>
                      <a:endParaRPr lang="zh-CN" alt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a,</a:t>
                      </a:r>
                      <a:r>
                        <a:rPr lang="zh-CN" altLang="en-US" sz="1800" dirty="0" smtClean="0"/>
                        <a:t> </a:t>
                      </a:r>
                      <a:r>
                        <a:rPr lang="en-US" altLang="zh-CN" sz="1800" dirty="0" smtClean="0"/>
                        <a:t>b,</a:t>
                      </a:r>
                      <a:r>
                        <a:rPr lang="zh-CN" altLang="en-US" sz="1800" dirty="0" smtClean="0"/>
                        <a:t> </a:t>
                      </a:r>
                      <a:r>
                        <a:rPr lang="en-US" altLang="zh-CN" sz="1800" dirty="0" smtClean="0"/>
                        <a:t>c,</a:t>
                      </a:r>
                      <a:r>
                        <a:rPr lang="zh-CN" altLang="en-US" sz="1800" dirty="0" smtClean="0"/>
                        <a:t> </a:t>
                      </a:r>
                      <a:r>
                        <a:rPr lang="en-US" altLang="zh-CN" sz="1800" dirty="0" smtClean="0"/>
                        <a:t>a</a:t>
                      </a:r>
                      <a:endParaRPr lang="zh-CN" altLang="en-US" sz="18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doc</a:t>
                      </a:r>
                      <a:r>
                        <a:rPr lang="zh-CN" altLang="zh-CN" sz="1600" dirty="0" smtClean="0"/>
                        <a:t>1</a:t>
                      </a:r>
                      <a:endParaRPr lang="zh-CN" alt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b</a:t>
                      </a:r>
                      <a:r>
                        <a:rPr lang="zh-CN" altLang="zh-CN" sz="1800" dirty="0" smtClean="0"/>
                        <a:t>,</a:t>
                      </a:r>
                      <a:r>
                        <a:rPr lang="zh-CN" altLang="en-US" sz="1800" dirty="0" smtClean="0"/>
                        <a:t> </a:t>
                      </a:r>
                      <a:r>
                        <a:rPr lang="en-US" altLang="zh-CN" sz="1800" dirty="0" smtClean="0"/>
                        <a:t>c,</a:t>
                      </a:r>
                      <a:r>
                        <a:rPr lang="zh-CN" altLang="en-US" sz="1800" dirty="0" smtClean="0"/>
                        <a:t> </a:t>
                      </a:r>
                      <a:r>
                        <a:rPr lang="en-US" altLang="zh-CN" sz="1800" dirty="0" smtClean="0"/>
                        <a:t>d</a:t>
                      </a:r>
                      <a:endParaRPr lang="zh-CN" altLang="en-US" sz="18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doc</a:t>
                      </a:r>
                      <a:r>
                        <a:rPr lang="zh-CN" altLang="zh-CN" sz="1600" dirty="0" smtClean="0"/>
                        <a:t>2</a:t>
                      </a:r>
                      <a:endParaRPr lang="zh-CN" alt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a,</a:t>
                      </a:r>
                      <a:r>
                        <a:rPr lang="zh-CN" altLang="en-US" sz="1800" dirty="0" smtClean="0"/>
                        <a:t> </a:t>
                      </a:r>
                      <a:r>
                        <a:rPr lang="en-US" altLang="zh-CN" sz="1800" dirty="0" smtClean="0"/>
                        <a:t>c,</a:t>
                      </a:r>
                      <a:r>
                        <a:rPr lang="zh-CN" altLang="en-US" sz="1800" dirty="0" smtClean="0"/>
                        <a:t> </a:t>
                      </a:r>
                      <a:r>
                        <a:rPr lang="en-US" altLang="zh-CN" sz="1800" dirty="0" smtClean="0"/>
                        <a:t>d</a:t>
                      </a:r>
                      <a:endParaRPr lang="zh-CN" altLang="en-US" sz="18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1600" dirty="0" smtClean="0"/>
                        <a:t>doc</a:t>
                      </a:r>
                      <a:r>
                        <a:rPr lang="zh-CN" altLang="zh-CN" sz="1600" dirty="0" smtClean="0"/>
                        <a:t>3</a:t>
                      </a:r>
                      <a:endParaRPr lang="zh-CN" altLang="en-US" sz="16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1800" dirty="0" smtClean="0"/>
                        <a:t>c,</a:t>
                      </a:r>
                      <a:r>
                        <a:rPr lang="zh-CN" altLang="en-US" sz="1800" dirty="0" smtClean="0"/>
                        <a:t> </a:t>
                      </a:r>
                      <a:r>
                        <a:rPr lang="en-US" altLang="zh-CN" sz="1800" dirty="0" smtClean="0"/>
                        <a:t>e</a:t>
                      </a:r>
                      <a:endParaRPr lang="zh-CN" altLang="en-US" sz="1800" dirty="0"/>
                    </a:p>
                  </a:txBody>
                  <a:tcPr marT="60960" marB="60960"/>
                </a:tc>
              </a:tr>
            </a:tbl>
          </a:graphicData>
        </a:graphic>
      </p:graphicFrame>
      <p:sp>
        <p:nvSpPr>
          <p:cNvPr id="12" name="右箭头 11"/>
          <p:cNvSpPr/>
          <p:nvPr/>
        </p:nvSpPr>
        <p:spPr>
          <a:xfrm>
            <a:off x="1787690" y="4677139"/>
            <a:ext cx="288032" cy="288032"/>
          </a:xfrm>
          <a:prstGeom prst="rightArrow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endParaRPr kumimoji="1" lang="zh-CN" altLang="en-US" dirty="0" err="1" smtClean="0"/>
          </a:p>
        </p:txBody>
      </p:sp>
      <p:graphicFrame>
        <p:nvGraphicFramePr>
          <p:cNvPr id="13" name="表格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7834326"/>
              </p:ext>
            </p:extLst>
          </p:nvPr>
        </p:nvGraphicFramePr>
        <p:xfrm>
          <a:off x="4499992" y="3236980"/>
          <a:ext cx="2088232" cy="3417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178"/>
                <a:gridCol w="1230054"/>
              </a:tblGrid>
              <a:tr h="664692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Field</a:t>
                      </a:r>
                      <a:endParaRPr lang="zh-CN" altLang="en-US" sz="20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attribute</a:t>
                      </a:r>
                      <a:endParaRPr lang="zh-CN" altLang="en-US" sz="20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field1</a:t>
                      </a:r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1,</a:t>
                      </a:r>
                      <a:r>
                        <a:rPr lang="zh-CN" altLang="en-US" sz="2000" dirty="0" smtClean="0"/>
                        <a:t> </a:t>
                      </a:r>
                      <a:r>
                        <a:rPr lang="en-US" altLang="zh-CN" sz="2000" dirty="0" smtClean="0"/>
                        <a:t>2,</a:t>
                      </a:r>
                      <a:r>
                        <a:rPr lang="zh-CN" altLang="en-US" sz="2000" dirty="0" smtClean="0"/>
                        <a:t> </a:t>
                      </a:r>
                      <a:r>
                        <a:rPr lang="en-US" altLang="zh-CN" sz="2000" dirty="0" smtClean="0"/>
                        <a:t>4,</a:t>
                      </a:r>
                      <a:r>
                        <a:rPr lang="zh-CN" altLang="en-US" sz="2000" dirty="0" smtClean="0"/>
                        <a:t> </a:t>
                      </a:r>
                      <a:r>
                        <a:rPr lang="en-US" altLang="zh-CN" sz="2000" dirty="0" smtClean="0"/>
                        <a:t>9</a:t>
                      </a:r>
                      <a:endParaRPr lang="zh-CN" altLang="en-US" sz="20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field2</a:t>
                      </a:r>
                      <a:endParaRPr lang="zh-CN" altLang="en-US" sz="20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err="1" smtClean="0"/>
                        <a:t>abc</a:t>
                      </a:r>
                      <a:r>
                        <a:rPr lang="en-US" altLang="zh-CN" sz="2000" dirty="0" smtClean="0"/>
                        <a:t>,</a:t>
                      </a:r>
                      <a:r>
                        <a:rPr lang="zh-CN" altLang="en-US" sz="2000" dirty="0" smtClean="0"/>
                        <a:t> </a:t>
                      </a:r>
                      <a:r>
                        <a:rPr lang="en-US" altLang="zh-CN" sz="2000" dirty="0" err="1" smtClean="0"/>
                        <a:t>cde</a:t>
                      </a:r>
                      <a:r>
                        <a:rPr lang="en-US" altLang="zh-CN" sz="2000" dirty="0" smtClean="0"/>
                        <a:t>,</a:t>
                      </a:r>
                      <a:r>
                        <a:rPr lang="zh-CN" altLang="en-US" sz="2000" dirty="0" smtClean="0"/>
                        <a:t> </a:t>
                      </a:r>
                      <a:r>
                        <a:rPr lang="en-US" altLang="zh-CN" sz="2000" dirty="0" smtClean="0"/>
                        <a:t>a</a:t>
                      </a:r>
                      <a:endParaRPr lang="zh-CN" altLang="en-US" sz="20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field</a:t>
                      </a:r>
                      <a:r>
                        <a:rPr lang="zh-CN" altLang="zh-CN" sz="2000" dirty="0" smtClean="0"/>
                        <a:t>3</a:t>
                      </a:r>
                      <a:endParaRPr lang="zh-CN" altLang="en-US" sz="20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zh-CN" altLang="zh-CN" sz="2000" dirty="0" smtClean="0"/>
                        <a:t>1</a:t>
                      </a:r>
                      <a:r>
                        <a:rPr lang="en-US" altLang="zh-CN" sz="2000" dirty="0" smtClean="0"/>
                        <a:t>.02</a:t>
                      </a:r>
                      <a:endParaRPr lang="zh-CN" altLang="en-US" sz="20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field4</a:t>
                      </a:r>
                      <a:endParaRPr lang="zh-CN" altLang="en-US" sz="20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true</a:t>
                      </a:r>
                      <a:endParaRPr lang="zh-CN" altLang="en-US" sz="2000" dirty="0"/>
                    </a:p>
                  </a:txBody>
                  <a:tcPr marT="60960" marB="60960"/>
                </a:tc>
              </a:tr>
            </a:tbl>
          </a:graphicData>
        </a:graphic>
      </p:graphicFrame>
      <p:sp>
        <p:nvSpPr>
          <p:cNvPr id="14" name="文本框 13"/>
          <p:cNvSpPr txBox="1"/>
          <p:nvPr/>
        </p:nvSpPr>
        <p:spPr>
          <a:xfrm>
            <a:off x="4427985" y="2747236"/>
            <a:ext cx="1097604" cy="461663"/>
          </a:xfrm>
          <a:prstGeom prst="rect">
            <a:avLst/>
          </a:prstGeom>
          <a:noFill/>
        </p:spPr>
        <p:txBody>
          <a:bodyPr wrap="none" lIns="101599" tIns="50799" rIns="101599" bIns="50799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2000" b="1" dirty="0">
                <a:solidFill>
                  <a:schemeClr val="bg1"/>
                </a:solidFill>
              </a:rPr>
              <a:t>Per</a:t>
            </a:r>
            <a:r>
              <a:rPr kumimoji="1" lang="zh-CN" altLang="en-US" sz="2000" b="1" dirty="0">
                <a:solidFill>
                  <a:schemeClr val="bg1"/>
                </a:solidFill>
              </a:rPr>
              <a:t> </a:t>
            </a:r>
            <a:r>
              <a:rPr kumimoji="1" lang="en-US" altLang="zh-CN" sz="2000" b="1" dirty="0">
                <a:solidFill>
                  <a:schemeClr val="bg1"/>
                </a:solidFill>
              </a:rPr>
              <a:t>Doc:</a:t>
            </a:r>
            <a:endParaRPr kumimoji="1" lang="zh-CN" altLang="en-US" sz="2000" b="1" dirty="0">
              <a:solidFill>
                <a:schemeClr val="bg1"/>
              </a:solidFill>
            </a:endParaRPr>
          </a:p>
        </p:txBody>
      </p:sp>
      <p:graphicFrame>
        <p:nvGraphicFramePr>
          <p:cNvPr id="15" name="表格 1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991602"/>
              </p:ext>
            </p:extLst>
          </p:nvPr>
        </p:nvGraphicFramePr>
        <p:xfrm>
          <a:off x="6929636" y="3236980"/>
          <a:ext cx="2088232" cy="34179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58178"/>
                <a:gridCol w="1230054"/>
              </a:tblGrid>
              <a:tr h="664692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Field</a:t>
                      </a:r>
                      <a:endParaRPr lang="zh-CN" altLang="en-US" sz="20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attribute</a:t>
                      </a:r>
                      <a:endParaRPr lang="zh-CN" altLang="en-US" sz="20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field1</a:t>
                      </a:r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err="1" smtClean="0"/>
                        <a:t>abc</a:t>
                      </a:r>
                      <a:r>
                        <a:rPr lang="zh-CN" altLang="en-US" sz="2000" dirty="0" smtClean="0"/>
                        <a:t> </a:t>
                      </a:r>
                      <a:r>
                        <a:rPr lang="en-US" altLang="zh-CN" sz="2000" dirty="0" err="1" smtClean="0"/>
                        <a:t>cde</a:t>
                      </a:r>
                      <a:r>
                        <a:rPr lang="zh-CN" altLang="en-US" sz="2000" dirty="0" smtClean="0"/>
                        <a:t>  </a:t>
                      </a:r>
                      <a:r>
                        <a:rPr lang="en-US" altLang="zh-CN" sz="2000" dirty="0" smtClean="0"/>
                        <a:t>a</a:t>
                      </a:r>
                      <a:endParaRPr lang="zh-CN" altLang="en-US" sz="20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field2</a:t>
                      </a:r>
                      <a:endParaRPr lang="zh-CN" altLang="en-US" sz="20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err="1" smtClean="0"/>
                        <a:t>aa</a:t>
                      </a:r>
                      <a:r>
                        <a:rPr lang="zh-CN" altLang="en-US" sz="2000" dirty="0" smtClean="0"/>
                        <a:t> </a:t>
                      </a:r>
                      <a:r>
                        <a:rPr lang="en-US" altLang="zh-CN" sz="2000" dirty="0" smtClean="0"/>
                        <a:t>bb</a:t>
                      </a:r>
                      <a:r>
                        <a:rPr lang="zh-CN" altLang="en-US" sz="2000" dirty="0" smtClean="0"/>
                        <a:t> </a:t>
                      </a:r>
                      <a:r>
                        <a:rPr lang="en-US" altLang="zh-CN" sz="2000" dirty="0" smtClean="0"/>
                        <a:t>cc</a:t>
                      </a:r>
                      <a:endParaRPr lang="zh-CN" altLang="en-US" sz="20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field</a:t>
                      </a:r>
                      <a:r>
                        <a:rPr lang="zh-CN" altLang="zh-CN" sz="2000" dirty="0" smtClean="0"/>
                        <a:t>3</a:t>
                      </a:r>
                      <a:endParaRPr lang="zh-CN" altLang="en-US" sz="20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a</a:t>
                      </a:r>
                      <a:r>
                        <a:rPr lang="zh-CN" altLang="en-US" sz="2000" dirty="0" smtClean="0"/>
                        <a:t> </a:t>
                      </a:r>
                      <a:r>
                        <a:rPr lang="en-US" altLang="zh-CN" sz="2000" dirty="0" smtClean="0"/>
                        <a:t>b</a:t>
                      </a:r>
                      <a:r>
                        <a:rPr lang="zh-CN" altLang="en-US" sz="2000" dirty="0" smtClean="0"/>
                        <a:t> </a:t>
                      </a:r>
                      <a:r>
                        <a:rPr lang="en-US" altLang="zh-CN" sz="2000" dirty="0" smtClean="0"/>
                        <a:t>c</a:t>
                      </a:r>
                      <a:endParaRPr lang="zh-CN" altLang="en-US" sz="2000" dirty="0"/>
                    </a:p>
                  </a:txBody>
                  <a:tcPr marT="60960" marB="60960"/>
                </a:tc>
              </a:tr>
              <a:tr h="673920"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field4</a:t>
                      </a:r>
                      <a:endParaRPr lang="zh-CN" altLang="en-US" sz="2000" dirty="0"/>
                    </a:p>
                  </a:txBody>
                  <a:tcPr marT="60960" marB="60960"/>
                </a:tc>
                <a:tc>
                  <a:txBody>
                    <a:bodyPr/>
                    <a:lstStyle/>
                    <a:p>
                      <a:r>
                        <a:rPr lang="en-US" altLang="zh-CN" sz="2000" dirty="0" smtClean="0"/>
                        <a:t>…</a:t>
                      </a:r>
                      <a:endParaRPr lang="zh-CN" altLang="en-US" sz="2000" dirty="0"/>
                    </a:p>
                  </a:txBody>
                  <a:tcPr marT="60960" marB="60960"/>
                </a:tc>
              </a:tr>
            </a:tbl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6876256" y="2763111"/>
            <a:ext cx="1097604" cy="461663"/>
          </a:xfrm>
          <a:prstGeom prst="rect">
            <a:avLst/>
          </a:prstGeom>
          <a:noFill/>
        </p:spPr>
        <p:txBody>
          <a:bodyPr wrap="none" lIns="101599" tIns="50799" rIns="101599" bIns="50799" rtlCol="0">
            <a:spAutoFit/>
          </a:bodyPr>
          <a:lstStyle/>
          <a:p>
            <a:pPr>
              <a:lnSpc>
                <a:spcPct val="120000"/>
              </a:lnSpc>
            </a:pPr>
            <a:r>
              <a:rPr kumimoji="1" lang="en-US" altLang="zh-CN" sz="2000" b="1" dirty="0">
                <a:solidFill>
                  <a:srgbClr val="FFFFFF"/>
                </a:solidFill>
              </a:rPr>
              <a:t>Per</a:t>
            </a:r>
            <a:r>
              <a:rPr kumimoji="1" lang="zh-CN" altLang="en-US" sz="2000" b="1" dirty="0">
                <a:solidFill>
                  <a:srgbClr val="FFFFFF"/>
                </a:solidFill>
              </a:rPr>
              <a:t> </a:t>
            </a:r>
            <a:r>
              <a:rPr kumimoji="1" lang="en-US" altLang="zh-CN" sz="2000" b="1" dirty="0">
                <a:solidFill>
                  <a:srgbClr val="FFFFFF"/>
                </a:solidFill>
              </a:rPr>
              <a:t>Doc:</a:t>
            </a:r>
            <a:endParaRPr kumimoji="1" lang="zh-CN" altLang="en-US" sz="2000" b="1" dirty="0">
              <a:solidFill>
                <a:srgbClr val="FFFFFF"/>
              </a:solidFill>
            </a:endParaRPr>
          </a:p>
        </p:txBody>
      </p:sp>
      <p:sp>
        <p:nvSpPr>
          <p:cNvPr id="17" name="Shape 143"/>
          <p:cNvSpPr/>
          <p:nvPr/>
        </p:nvSpPr>
        <p:spPr>
          <a:xfrm>
            <a:off x="1770538" y="71168"/>
            <a:ext cx="5221940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搜索引擎基础数据结构</a:t>
            </a:r>
            <a:endParaRPr sz="4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973117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/>
      <p:bldP spid="16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186"/>
          <p:cNvSpPr/>
          <p:nvPr/>
        </p:nvSpPr>
        <p:spPr>
          <a:xfrm>
            <a:off x="6614194" y="1946468"/>
            <a:ext cx="2496817" cy="808279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r>
              <a:rPr lang="en-US" altLang="en-US" sz="1200" dirty="0" smtClean="0">
                <a:solidFill>
                  <a:schemeClr val="bg1"/>
                </a:solidFill>
              </a:rPr>
              <a:t>(</a:t>
            </a:r>
            <a:r>
              <a:rPr lang="en-US" altLang="en-US" sz="1200" dirty="0" err="1" smtClean="0">
                <a:solidFill>
                  <a:schemeClr val="bg1"/>
                </a:solidFill>
              </a:rPr>
              <a:t>ssd</a:t>
            </a:r>
            <a:r>
              <a:rPr lang="en-US" altLang="en-US" sz="1200" dirty="0" smtClean="0">
                <a:solidFill>
                  <a:schemeClr val="bg1"/>
                </a:solidFill>
              </a:rPr>
              <a:t>)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51" name="Shape 186"/>
          <p:cNvSpPr/>
          <p:nvPr/>
        </p:nvSpPr>
        <p:spPr>
          <a:xfrm>
            <a:off x="6044799" y="3900836"/>
            <a:ext cx="3082707" cy="2301468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</a:t>
            </a:r>
            <a:r>
              <a:rPr lang="en-US" altLang="en-US" sz="1200" dirty="0" smtClean="0">
                <a:solidFill>
                  <a:schemeClr val="bg1"/>
                </a:solidFill>
              </a:rPr>
              <a:t>(</a:t>
            </a:r>
            <a:r>
              <a:rPr lang="en-US" altLang="en-US" sz="1200" dirty="0" err="1" smtClean="0">
                <a:solidFill>
                  <a:schemeClr val="bg1"/>
                </a:solidFill>
              </a:rPr>
              <a:t>sata</a:t>
            </a:r>
            <a:r>
              <a:rPr lang="en-US" altLang="en-US" sz="1200" dirty="0" smtClean="0">
                <a:solidFill>
                  <a:schemeClr val="bg1"/>
                </a:solidFill>
              </a:rPr>
              <a:t>)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50" name="Shape 186"/>
          <p:cNvSpPr/>
          <p:nvPr/>
        </p:nvSpPr>
        <p:spPr>
          <a:xfrm>
            <a:off x="3154353" y="3187586"/>
            <a:ext cx="2688563" cy="1794052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 smtClean="0">
                <a:solidFill>
                  <a:schemeClr val="bg1"/>
                </a:solidFill>
              </a:rPr>
              <a:t>Cluster (</a:t>
            </a:r>
            <a:r>
              <a:rPr lang="en-US" altLang="zh-CN" sz="1200" dirty="0" err="1" smtClean="0">
                <a:solidFill>
                  <a:schemeClr val="bg1"/>
                </a:solidFill>
              </a:rPr>
              <a:t>ssd</a:t>
            </a:r>
            <a:r>
              <a:rPr lang="en-US" altLang="zh-CN" sz="1200" dirty="0" smtClean="0">
                <a:solidFill>
                  <a:schemeClr val="bg1"/>
                </a:solidFill>
              </a:rPr>
              <a:t>)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9" name="Shape 186"/>
          <p:cNvSpPr/>
          <p:nvPr/>
        </p:nvSpPr>
        <p:spPr>
          <a:xfrm>
            <a:off x="148448" y="2952693"/>
            <a:ext cx="2688563" cy="2292872"/>
          </a:xfrm>
          <a:prstGeom prst="roundRect">
            <a:avLst>
              <a:gd name="adj" fmla="val 13266"/>
            </a:avLst>
          </a:prstGeom>
          <a:solidFill>
            <a:srgbClr val="008000"/>
          </a:solidFill>
          <a:ln w="12700">
            <a:miter lim="4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0" tIns="0" rIns="0" bIns="0" anchor="t" anchorCtr="0"/>
          <a:lstStyle/>
          <a:p>
            <a:pPr lvl="0" algn="ctr" defTabSz="100523">
              <a:defRPr sz="1800"/>
            </a:pPr>
            <a:r>
              <a:rPr lang="en-US" altLang="zh-CN" sz="1200" dirty="0">
                <a:solidFill>
                  <a:schemeClr val="bg1"/>
                </a:solidFill>
              </a:rPr>
              <a:t>c</a:t>
            </a:r>
            <a:r>
              <a:rPr lang="en-US" altLang="zh-CN" sz="1200" dirty="0" smtClean="0">
                <a:solidFill>
                  <a:schemeClr val="bg1"/>
                </a:solidFill>
              </a:rPr>
              <a:t>luster (</a:t>
            </a:r>
            <a:r>
              <a:rPr lang="en-US" altLang="zh-CN" sz="1200" dirty="0" err="1" smtClean="0">
                <a:solidFill>
                  <a:schemeClr val="bg1"/>
                </a:solidFill>
              </a:rPr>
              <a:t>ssd</a:t>
            </a:r>
            <a:r>
              <a:rPr lang="en-US" altLang="en-US" sz="1200" dirty="0">
                <a:solidFill>
                  <a:schemeClr val="bg1"/>
                </a:solidFill>
              </a:rPr>
              <a:t>)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2" name="Shape 143"/>
          <p:cNvSpPr/>
          <p:nvPr/>
        </p:nvSpPr>
        <p:spPr>
          <a:xfrm>
            <a:off x="2151658" y="0"/>
            <a:ext cx="4708979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按需使用，自动迁移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6" name="Shape 144"/>
          <p:cNvSpPr/>
          <p:nvPr/>
        </p:nvSpPr>
        <p:spPr>
          <a:xfrm>
            <a:off x="339215" y="3271478"/>
            <a:ext cx="897068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7" name="Shape 144"/>
          <p:cNvSpPr/>
          <p:nvPr/>
        </p:nvSpPr>
        <p:spPr>
          <a:xfrm>
            <a:off x="1250282" y="3279733"/>
            <a:ext cx="676563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8" name="Shape 144"/>
          <p:cNvSpPr/>
          <p:nvPr/>
        </p:nvSpPr>
        <p:spPr>
          <a:xfrm>
            <a:off x="1940842" y="3279733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9" name="Shape 144"/>
          <p:cNvSpPr/>
          <p:nvPr/>
        </p:nvSpPr>
        <p:spPr>
          <a:xfrm>
            <a:off x="345408" y="3740105"/>
            <a:ext cx="688469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0" name="Shape 144"/>
          <p:cNvSpPr/>
          <p:nvPr/>
        </p:nvSpPr>
        <p:spPr>
          <a:xfrm>
            <a:off x="1045784" y="3748360"/>
            <a:ext cx="887254" cy="450094"/>
          </a:xfrm>
          <a:prstGeom prst="roundRect">
            <a:avLst>
              <a:gd name="adj" fmla="val 10204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1" name="Shape 144"/>
          <p:cNvSpPr/>
          <p:nvPr/>
        </p:nvSpPr>
        <p:spPr>
          <a:xfrm>
            <a:off x="1947035" y="3748360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2" name="Shape 144"/>
          <p:cNvSpPr/>
          <p:nvPr/>
        </p:nvSpPr>
        <p:spPr>
          <a:xfrm>
            <a:off x="339694" y="4208731"/>
            <a:ext cx="57512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3" name="Shape 144"/>
          <p:cNvSpPr/>
          <p:nvPr/>
        </p:nvSpPr>
        <p:spPr>
          <a:xfrm>
            <a:off x="926721" y="4216986"/>
            <a:ext cx="1000605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4" name="Shape 144"/>
          <p:cNvSpPr/>
          <p:nvPr/>
        </p:nvSpPr>
        <p:spPr>
          <a:xfrm>
            <a:off x="1941322" y="4216986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5" name="Shape 144"/>
          <p:cNvSpPr/>
          <p:nvPr/>
        </p:nvSpPr>
        <p:spPr>
          <a:xfrm>
            <a:off x="337600" y="4669740"/>
            <a:ext cx="167259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17" name="Shape 144"/>
          <p:cNvSpPr/>
          <p:nvPr/>
        </p:nvSpPr>
        <p:spPr>
          <a:xfrm>
            <a:off x="2018952" y="4669741"/>
            <a:ext cx="610363" cy="450094"/>
          </a:xfrm>
          <a:prstGeom prst="roundRect">
            <a:avLst>
              <a:gd name="adj" fmla="val 10204"/>
            </a:avLst>
          </a:prstGeom>
          <a:solidFill>
            <a:srgbClr val="842C6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0" name="Shape 144"/>
          <p:cNvSpPr/>
          <p:nvPr/>
        </p:nvSpPr>
        <p:spPr>
          <a:xfrm>
            <a:off x="3371561" y="3479289"/>
            <a:ext cx="897068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1" name="Shape 144"/>
          <p:cNvSpPr/>
          <p:nvPr/>
        </p:nvSpPr>
        <p:spPr>
          <a:xfrm>
            <a:off x="4282628" y="3487544"/>
            <a:ext cx="676563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2" name="Shape 144"/>
          <p:cNvSpPr/>
          <p:nvPr/>
        </p:nvSpPr>
        <p:spPr>
          <a:xfrm>
            <a:off x="4973189" y="3487544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3" name="Shape 144"/>
          <p:cNvSpPr/>
          <p:nvPr/>
        </p:nvSpPr>
        <p:spPr>
          <a:xfrm>
            <a:off x="3377754" y="3947916"/>
            <a:ext cx="688469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4" name="Shape 144"/>
          <p:cNvSpPr/>
          <p:nvPr/>
        </p:nvSpPr>
        <p:spPr>
          <a:xfrm>
            <a:off x="4078131" y="3956171"/>
            <a:ext cx="887254" cy="450094"/>
          </a:xfrm>
          <a:prstGeom prst="roundRect">
            <a:avLst>
              <a:gd name="adj" fmla="val 10204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5" name="Shape 144"/>
          <p:cNvSpPr/>
          <p:nvPr/>
        </p:nvSpPr>
        <p:spPr>
          <a:xfrm>
            <a:off x="4979382" y="3956171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6" name="Shape 144"/>
          <p:cNvSpPr/>
          <p:nvPr/>
        </p:nvSpPr>
        <p:spPr>
          <a:xfrm>
            <a:off x="3372041" y="4416542"/>
            <a:ext cx="57512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7" name="Shape 144"/>
          <p:cNvSpPr/>
          <p:nvPr/>
        </p:nvSpPr>
        <p:spPr>
          <a:xfrm>
            <a:off x="3959067" y="4424797"/>
            <a:ext cx="1000605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8" name="Shape 144"/>
          <p:cNvSpPr/>
          <p:nvPr/>
        </p:nvSpPr>
        <p:spPr>
          <a:xfrm>
            <a:off x="4973668" y="4424797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842C6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3" name="Shape 144"/>
          <p:cNvSpPr/>
          <p:nvPr/>
        </p:nvSpPr>
        <p:spPr>
          <a:xfrm>
            <a:off x="6179345" y="4186044"/>
            <a:ext cx="1643062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5" name="Shape 144"/>
          <p:cNvSpPr/>
          <p:nvPr/>
        </p:nvSpPr>
        <p:spPr>
          <a:xfrm>
            <a:off x="7834313" y="4194299"/>
            <a:ext cx="116681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6" name="Shape 144"/>
          <p:cNvSpPr/>
          <p:nvPr/>
        </p:nvSpPr>
        <p:spPr>
          <a:xfrm>
            <a:off x="6179345" y="4654670"/>
            <a:ext cx="123825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8" name="Shape 144"/>
          <p:cNvSpPr/>
          <p:nvPr/>
        </p:nvSpPr>
        <p:spPr>
          <a:xfrm>
            <a:off x="7429501" y="4662925"/>
            <a:ext cx="1577815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0" name="Shape 144"/>
          <p:cNvSpPr/>
          <p:nvPr/>
        </p:nvSpPr>
        <p:spPr>
          <a:xfrm>
            <a:off x="6167437" y="5131551"/>
            <a:ext cx="2143606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1" name="Shape 144"/>
          <p:cNvSpPr/>
          <p:nvPr/>
        </p:nvSpPr>
        <p:spPr>
          <a:xfrm>
            <a:off x="8325039" y="5131551"/>
            <a:ext cx="676564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2" name="Shape 144"/>
          <p:cNvSpPr/>
          <p:nvPr/>
        </p:nvSpPr>
        <p:spPr>
          <a:xfrm>
            <a:off x="6167438" y="5584305"/>
            <a:ext cx="2226469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3" name="Shape 144"/>
          <p:cNvSpPr/>
          <p:nvPr/>
        </p:nvSpPr>
        <p:spPr>
          <a:xfrm>
            <a:off x="8402669" y="5584307"/>
            <a:ext cx="610363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6" name="Shape 144"/>
          <p:cNvSpPr/>
          <p:nvPr/>
        </p:nvSpPr>
        <p:spPr>
          <a:xfrm>
            <a:off x="6722931" y="2233419"/>
            <a:ext cx="2290100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app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55" name="Shape 724"/>
          <p:cNvSpPr/>
          <p:nvPr/>
        </p:nvSpPr>
        <p:spPr>
          <a:xfrm>
            <a:off x="3583782" y="1015999"/>
            <a:ext cx="1262063" cy="809626"/>
          </a:xfrm>
          <a:prstGeom prst="roundRect">
            <a:avLst>
              <a:gd name="adj" fmla="val 6724"/>
            </a:avLst>
          </a:prstGeom>
          <a:solidFill>
            <a:srgbClr val="007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400" dirty="0" smtClean="0">
                <a:solidFill>
                  <a:srgbClr val="FFFFFF"/>
                </a:solidFill>
              </a:rPr>
              <a:t>Admin</a:t>
            </a:r>
            <a:endParaRPr lang="en-US" sz="1400" dirty="0" smtClean="0">
              <a:solidFill>
                <a:srgbClr val="FFFFFF"/>
              </a:solidFill>
            </a:endParaRPr>
          </a:p>
        </p:txBody>
      </p:sp>
      <p:sp>
        <p:nvSpPr>
          <p:cNvPr id="56" name="Shape 1185"/>
          <p:cNvSpPr/>
          <p:nvPr/>
        </p:nvSpPr>
        <p:spPr>
          <a:xfrm>
            <a:off x="1517471" y="1809751"/>
            <a:ext cx="2625905" cy="11594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7" name="Shape 1185"/>
          <p:cNvSpPr/>
          <p:nvPr/>
        </p:nvSpPr>
        <p:spPr>
          <a:xfrm flipH="1">
            <a:off x="4190997" y="1793875"/>
            <a:ext cx="245955" cy="138975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8" name="Shape 1185"/>
          <p:cNvSpPr/>
          <p:nvPr/>
        </p:nvSpPr>
        <p:spPr>
          <a:xfrm flipV="1">
            <a:off x="4191001" y="1809748"/>
            <a:ext cx="2439688" cy="5656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9" name="Shape 1185"/>
          <p:cNvSpPr/>
          <p:nvPr/>
        </p:nvSpPr>
        <p:spPr>
          <a:xfrm flipH="1">
            <a:off x="4238624" y="1825625"/>
            <a:ext cx="3206751" cy="212725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60" name="Shape 144"/>
          <p:cNvSpPr/>
          <p:nvPr/>
        </p:nvSpPr>
        <p:spPr>
          <a:xfrm>
            <a:off x="145443" y="5347217"/>
            <a:ext cx="1961964" cy="746761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单行，双机互备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61" name="Shape 144"/>
          <p:cNvSpPr/>
          <p:nvPr/>
        </p:nvSpPr>
        <p:spPr>
          <a:xfrm>
            <a:off x="3223445" y="5029293"/>
            <a:ext cx="1961964" cy="746761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多行，双机互备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62" name="Shape 144"/>
          <p:cNvSpPr/>
          <p:nvPr/>
        </p:nvSpPr>
        <p:spPr>
          <a:xfrm>
            <a:off x="5694230" y="6251793"/>
            <a:ext cx="1961964" cy="523733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单行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63" name="Shape 144"/>
          <p:cNvSpPr/>
          <p:nvPr/>
        </p:nvSpPr>
        <p:spPr>
          <a:xfrm>
            <a:off x="7055986" y="2849245"/>
            <a:ext cx="1961964" cy="746761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多行，双机互备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47" name="Shape 144"/>
          <p:cNvSpPr/>
          <p:nvPr/>
        </p:nvSpPr>
        <p:spPr>
          <a:xfrm>
            <a:off x="32986" y="743817"/>
            <a:ext cx="1748393" cy="575822"/>
          </a:xfrm>
          <a:prstGeom prst="roundRect">
            <a:avLst>
              <a:gd name="adj" fmla="val 10204"/>
            </a:avLst>
          </a:prstGeom>
          <a:solidFill>
            <a:srgbClr val="9A337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000" dirty="0" smtClean="0">
                <a:solidFill>
                  <a:srgbClr val="FFFFFF"/>
                </a:solidFill>
              </a:rPr>
              <a:t>流量高峰</a:t>
            </a:r>
            <a:endParaRPr sz="2000" dirty="0">
              <a:solidFill>
                <a:srgbClr val="FFFFFF"/>
              </a:solidFill>
            </a:endParaRPr>
          </a:p>
        </p:txBody>
      </p:sp>
      <p:sp>
        <p:nvSpPr>
          <p:cNvPr id="53" name="Shape 144"/>
          <p:cNvSpPr/>
          <p:nvPr/>
        </p:nvSpPr>
        <p:spPr>
          <a:xfrm>
            <a:off x="49482" y="1457065"/>
            <a:ext cx="1748393" cy="575822"/>
          </a:xfrm>
          <a:prstGeom prst="roundRect">
            <a:avLst>
              <a:gd name="adj" fmla="val 10204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000" dirty="0" smtClean="0">
                <a:solidFill>
                  <a:srgbClr val="FFFFFF"/>
                </a:solidFill>
              </a:rPr>
              <a:t>流量低谷</a:t>
            </a:r>
            <a:endParaRPr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3461121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29395E-6 -0.03585 L 0.08878 0.04372 C 0.1072 0.06176 0.13499 0.07194 0.16418 0.07194 C 0.19736 0.07194 0.22377 0.06176 0.24219 0.04372 L 0.33114 -0.03585 " pathEditMode="relative" rAng="0" ptsTypes="FffFF">
                                      <p:cBhvr>
                                        <p:cTn id="11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6557" y="539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7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5274E-6 -0.03354 L -0.08965 -0.07981 C -0.10841 -0.08998 -0.13656 -0.096 -0.16574 -0.096 C -0.19875 -0.096 -0.22568 -0.08998 -0.24444 -0.07981 L -0.33305 -0.03354 " pathEditMode="relative" rAng="0" ptsTypes="FffFF">
                                      <p:cBhvr>
                                        <p:cTn id="23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6661" y="-312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7" grpId="0" animBg="1"/>
      <p:bldP spid="24" grpId="0" animBg="1"/>
      <p:bldP spid="28" grpId="0" animBg="1"/>
      <p:bldP spid="47" grpId="0" animBg="1"/>
      <p:bldP spid="5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3"/>
          <p:cNvSpPr/>
          <p:nvPr/>
        </p:nvSpPr>
        <p:spPr>
          <a:xfrm>
            <a:off x="276602" y="2679204"/>
            <a:ext cx="8379981" cy="64633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3600" dirty="0" err="1">
                <a:solidFill>
                  <a:schemeClr val="bg1"/>
                </a:solidFill>
              </a:rPr>
              <a:t>www.aliyun.com</a:t>
            </a:r>
            <a:r>
              <a:rPr lang="en-US" sz="3600" dirty="0">
                <a:solidFill>
                  <a:schemeClr val="bg1"/>
                </a:solidFill>
              </a:rPr>
              <a:t>/product/</a:t>
            </a:r>
            <a:r>
              <a:rPr lang="en-US" sz="3600" dirty="0" err="1">
                <a:solidFill>
                  <a:schemeClr val="bg1"/>
                </a:solidFill>
              </a:rPr>
              <a:t>opensearch</a:t>
            </a:r>
            <a:endParaRPr sz="123400" dirty="0">
              <a:solidFill>
                <a:schemeClr val="bg1"/>
              </a:solidFill>
            </a:endParaRPr>
          </a:p>
        </p:txBody>
      </p:sp>
      <p:sp>
        <p:nvSpPr>
          <p:cNvPr id="4" name="Shape 143"/>
          <p:cNvSpPr/>
          <p:nvPr/>
        </p:nvSpPr>
        <p:spPr>
          <a:xfrm>
            <a:off x="1391317" y="194220"/>
            <a:ext cx="6162452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err="1" smtClean="0">
                <a:solidFill>
                  <a:srgbClr val="FFFFFF"/>
                </a:solidFill>
              </a:rPr>
              <a:t>开放搜索服务OpenSearch</a:t>
            </a:r>
            <a:endParaRPr sz="4000" dirty="0">
              <a:solidFill>
                <a:srgbClr val="FFFFFF"/>
              </a:solidFill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" y="7579"/>
            <a:ext cx="1346200" cy="1168400"/>
          </a:xfrm>
          <a:prstGeom prst="rect">
            <a:avLst/>
          </a:prstGeom>
        </p:spPr>
      </p:pic>
      <p:sp>
        <p:nvSpPr>
          <p:cNvPr id="6" name="Shape 143"/>
          <p:cNvSpPr/>
          <p:nvPr/>
        </p:nvSpPr>
        <p:spPr>
          <a:xfrm>
            <a:off x="2950505" y="3540895"/>
            <a:ext cx="2875144" cy="147732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800" dirty="0" err="1" smtClean="0">
                <a:solidFill>
                  <a:schemeClr val="bg1"/>
                </a:solidFill>
              </a:rPr>
              <a:t>微博@阿里云开放搜索</a:t>
            </a:r>
            <a:r>
              <a:rPr lang="zh-CN" altLang="en-US" sz="1800" dirty="0" smtClean="0">
                <a:solidFill>
                  <a:schemeClr val="bg1"/>
                </a:solidFill>
              </a:rPr>
              <a:t>服务</a:t>
            </a:r>
            <a:endParaRPr lang="en-US" altLang="zh-CN" sz="1800" dirty="0" smtClean="0">
              <a:solidFill>
                <a:schemeClr val="bg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endParaRPr lang="en-US" sz="1800" dirty="0" smtClean="0">
              <a:solidFill>
                <a:schemeClr val="bg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800" dirty="0" smtClean="0">
                <a:solidFill>
                  <a:schemeClr val="bg1"/>
                </a:solidFill>
              </a:rPr>
              <a:t>旺旺</a:t>
            </a:r>
            <a:r>
              <a:rPr lang="zh-CN" altLang="en-US" sz="1800" dirty="0" smtClean="0">
                <a:solidFill>
                  <a:schemeClr val="bg1"/>
                </a:solidFill>
              </a:rPr>
              <a:t>群</a:t>
            </a:r>
            <a:r>
              <a:rPr lang="en-US" sz="1800" dirty="0" smtClean="0">
                <a:solidFill>
                  <a:schemeClr val="bg1"/>
                </a:solidFill>
              </a:rPr>
              <a:t>@</a:t>
            </a:r>
            <a:r>
              <a:rPr lang="en-US" sz="1800" dirty="0">
                <a:solidFill>
                  <a:schemeClr val="bg1"/>
                </a:solidFill>
              </a:rPr>
              <a:t>1318169830</a:t>
            </a:r>
            <a:endParaRPr lang="en-US" sz="1800" dirty="0" smtClean="0">
              <a:solidFill>
                <a:schemeClr val="bg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endParaRPr lang="en-US" sz="1800" dirty="0" smtClean="0">
              <a:solidFill>
                <a:schemeClr val="bg1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800" dirty="0" smtClean="0">
                <a:solidFill>
                  <a:schemeClr val="bg1"/>
                </a:solidFill>
              </a:rPr>
              <a:t>QQ</a:t>
            </a:r>
            <a:r>
              <a:rPr lang="zh-CN" altLang="en-US" sz="1800" dirty="0" smtClean="0">
                <a:solidFill>
                  <a:schemeClr val="bg1"/>
                </a:solidFill>
              </a:rPr>
              <a:t>群</a:t>
            </a:r>
            <a:r>
              <a:rPr lang="en-US" sz="1800" dirty="0" smtClean="0">
                <a:solidFill>
                  <a:schemeClr val="bg1"/>
                </a:solidFill>
              </a:rPr>
              <a:t>@</a:t>
            </a:r>
            <a:r>
              <a:rPr lang="en-US" sz="1800" dirty="0">
                <a:solidFill>
                  <a:schemeClr val="bg1"/>
                </a:solidFill>
              </a:rPr>
              <a:t>370015616</a:t>
            </a:r>
            <a:endParaRPr lang="en-US" sz="180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078265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43"/>
          <p:cNvSpPr/>
          <p:nvPr/>
        </p:nvSpPr>
        <p:spPr>
          <a:xfrm>
            <a:off x="1126614" y="0"/>
            <a:ext cx="6247862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阿里搜索引擎平台演变历史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4" name="Shape 144"/>
          <p:cNvSpPr/>
          <p:nvPr/>
        </p:nvSpPr>
        <p:spPr>
          <a:xfrm>
            <a:off x="155857" y="837163"/>
            <a:ext cx="897068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YST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5" name="Shape 144"/>
          <p:cNvSpPr/>
          <p:nvPr/>
        </p:nvSpPr>
        <p:spPr>
          <a:xfrm>
            <a:off x="168778" y="1417610"/>
            <a:ext cx="897068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Vespa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6" name="Shape 144"/>
          <p:cNvSpPr/>
          <p:nvPr/>
        </p:nvSpPr>
        <p:spPr>
          <a:xfrm>
            <a:off x="166548" y="2009369"/>
            <a:ext cx="897068" cy="450094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Lucene</a:t>
            </a:r>
            <a:endParaRPr sz="1400" dirty="0">
              <a:solidFill>
                <a:srgbClr val="FFFFFF"/>
              </a:solidFill>
            </a:endParaRPr>
          </a:p>
        </p:txBody>
      </p:sp>
      <p:cxnSp>
        <p:nvCxnSpPr>
          <p:cNvPr id="9" name="直线连接符 8"/>
          <p:cNvCxnSpPr>
            <a:stCxn id="4" idx="3"/>
          </p:cNvCxnSpPr>
          <p:nvPr/>
        </p:nvCxnSpPr>
        <p:spPr>
          <a:xfrm flipV="1">
            <a:off x="1052925" y="1059366"/>
            <a:ext cx="299160" cy="2844"/>
          </a:xfrm>
          <a:prstGeom prst="line">
            <a:avLst/>
          </a:prstGeom>
          <a:noFill/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直线连接符 12"/>
          <p:cNvCxnSpPr/>
          <p:nvPr/>
        </p:nvCxnSpPr>
        <p:spPr>
          <a:xfrm flipV="1">
            <a:off x="1062401" y="2224307"/>
            <a:ext cx="299160" cy="2844"/>
          </a:xfrm>
          <a:prstGeom prst="line">
            <a:avLst/>
          </a:prstGeom>
          <a:noFill/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直线连接符 13"/>
          <p:cNvCxnSpPr/>
          <p:nvPr/>
        </p:nvCxnSpPr>
        <p:spPr>
          <a:xfrm>
            <a:off x="1366025" y="1040782"/>
            <a:ext cx="0" cy="1209600"/>
          </a:xfrm>
          <a:prstGeom prst="line">
            <a:avLst/>
          </a:prstGeom>
          <a:noFill/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直线箭头连接符 23"/>
          <p:cNvCxnSpPr>
            <a:stCxn id="5" idx="3"/>
          </p:cNvCxnSpPr>
          <p:nvPr/>
        </p:nvCxnSpPr>
        <p:spPr>
          <a:xfrm flipV="1">
            <a:off x="1065846" y="1635512"/>
            <a:ext cx="537143" cy="7145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6" name="Shape 144"/>
          <p:cNvSpPr/>
          <p:nvPr/>
        </p:nvSpPr>
        <p:spPr>
          <a:xfrm>
            <a:off x="1616207" y="1433223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2270C0"/>
          </a:solidFill>
          <a:ln w="12700">
            <a:solidFill>
              <a:srgbClr val="41B2D3"/>
            </a:solidFill>
            <a:prstDash val="dash"/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Isearch</a:t>
            </a:r>
            <a:r>
              <a:rPr lang="en-US" sz="1400" dirty="0" smtClean="0">
                <a:solidFill>
                  <a:srgbClr val="FFFFFF"/>
                </a:solidFill>
              </a:rPr>
              <a:t> 1.6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27" name="Shape 144"/>
          <p:cNvSpPr/>
          <p:nvPr/>
        </p:nvSpPr>
        <p:spPr>
          <a:xfrm>
            <a:off x="3147268" y="1430249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Isearch</a:t>
            </a:r>
            <a:r>
              <a:rPr lang="en-US" sz="1400" dirty="0" smtClean="0">
                <a:solidFill>
                  <a:srgbClr val="FFFFFF"/>
                </a:solidFill>
              </a:rPr>
              <a:t> 3.0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0" name="Shape 144"/>
          <p:cNvSpPr/>
          <p:nvPr/>
        </p:nvSpPr>
        <p:spPr>
          <a:xfrm>
            <a:off x="4803782" y="888298"/>
            <a:ext cx="1171598" cy="598530"/>
          </a:xfrm>
          <a:prstGeom prst="roundRect">
            <a:avLst>
              <a:gd name="adj" fmla="val 10204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Isearch</a:t>
            </a:r>
            <a:r>
              <a:rPr lang="en-US" sz="1400" dirty="0" smtClean="0">
                <a:solidFill>
                  <a:srgbClr val="FFFFFF"/>
                </a:solidFill>
              </a:rPr>
              <a:t> 3.0 For </a:t>
            </a:r>
            <a:r>
              <a:rPr lang="en-US" sz="1400" dirty="0" err="1" smtClean="0">
                <a:solidFill>
                  <a:srgbClr val="FFFFFF"/>
                </a:solidFill>
              </a:rPr>
              <a:t>Taobao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1" name="Shape 144"/>
          <p:cNvSpPr/>
          <p:nvPr/>
        </p:nvSpPr>
        <p:spPr>
          <a:xfrm>
            <a:off x="4815489" y="1814602"/>
            <a:ext cx="1171598" cy="598530"/>
          </a:xfrm>
          <a:prstGeom prst="roundRect">
            <a:avLst>
              <a:gd name="adj" fmla="val 10204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Isearch</a:t>
            </a:r>
            <a:r>
              <a:rPr lang="en-US" sz="1400" dirty="0" smtClean="0">
                <a:solidFill>
                  <a:srgbClr val="FFFFFF"/>
                </a:solidFill>
              </a:rPr>
              <a:t> 3.0 For B</a:t>
            </a:r>
            <a:r>
              <a:rPr lang="en-US" altLang="zh-CN" sz="1400" dirty="0" smtClean="0">
                <a:solidFill>
                  <a:srgbClr val="FFFFFF"/>
                </a:solidFill>
              </a:rPr>
              <a:t>2B</a:t>
            </a:r>
          </a:p>
        </p:txBody>
      </p:sp>
      <p:sp>
        <p:nvSpPr>
          <p:cNvPr id="33" name="Shape 144"/>
          <p:cNvSpPr/>
          <p:nvPr/>
        </p:nvSpPr>
        <p:spPr>
          <a:xfrm>
            <a:off x="6546159" y="1427275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Isearch</a:t>
            </a:r>
            <a:r>
              <a:rPr lang="en-US" sz="1400" dirty="0" smtClean="0">
                <a:solidFill>
                  <a:srgbClr val="FFFFFF"/>
                </a:solidFill>
              </a:rPr>
              <a:t> 3.2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4" name="Shape 144"/>
          <p:cNvSpPr/>
          <p:nvPr/>
        </p:nvSpPr>
        <p:spPr>
          <a:xfrm>
            <a:off x="1149526" y="3227077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Isearch</a:t>
            </a:r>
            <a:r>
              <a:rPr lang="en-US" sz="1400" dirty="0" smtClean="0">
                <a:solidFill>
                  <a:srgbClr val="FFFFFF"/>
                </a:solidFill>
              </a:rPr>
              <a:t> 4.0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5" name="Shape 144"/>
          <p:cNvSpPr/>
          <p:nvPr/>
        </p:nvSpPr>
        <p:spPr>
          <a:xfrm>
            <a:off x="1147297" y="3986101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Isearch</a:t>
            </a:r>
            <a:r>
              <a:rPr lang="en-US" sz="1400" dirty="0" smtClean="0">
                <a:solidFill>
                  <a:srgbClr val="FFFFFF"/>
                </a:solidFill>
              </a:rPr>
              <a:t> 4.1.6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6" name="Shape 144"/>
          <p:cNvSpPr/>
          <p:nvPr/>
        </p:nvSpPr>
        <p:spPr>
          <a:xfrm>
            <a:off x="1131127" y="4745127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Isearch</a:t>
            </a:r>
            <a:r>
              <a:rPr lang="en-US" sz="1400" dirty="0" smtClean="0">
                <a:solidFill>
                  <a:srgbClr val="FFFFFF"/>
                </a:solidFill>
              </a:rPr>
              <a:t> 4.2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7" name="Shape 144"/>
          <p:cNvSpPr/>
          <p:nvPr/>
        </p:nvSpPr>
        <p:spPr>
          <a:xfrm>
            <a:off x="2959369" y="3986104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2270C0"/>
          </a:solidFill>
          <a:ln w="12700">
            <a:solidFill>
              <a:srgbClr val="41B2D3"/>
            </a:solidFill>
            <a:prstDash val="dash"/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Isearch</a:t>
            </a:r>
            <a:r>
              <a:rPr lang="en-US" sz="1400" dirty="0" smtClean="0">
                <a:solidFill>
                  <a:srgbClr val="FFFFFF"/>
                </a:solidFill>
              </a:rPr>
              <a:t> 4.5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8" name="Shape 144"/>
          <p:cNvSpPr/>
          <p:nvPr/>
        </p:nvSpPr>
        <p:spPr>
          <a:xfrm>
            <a:off x="4643761" y="3983129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9A337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HA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39" name="Shape 144"/>
          <p:cNvSpPr/>
          <p:nvPr/>
        </p:nvSpPr>
        <p:spPr>
          <a:xfrm>
            <a:off x="6328152" y="3980155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9A337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HA2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0" name="Shape 144"/>
          <p:cNvSpPr/>
          <p:nvPr/>
        </p:nvSpPr>
        <p:spPr>
          <a:xfrm>
            <a:off x="7972402" y="3977182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9A337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HA3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1" name="Shape 144"/>
          <p:cNvSpPr/>
          <p:nvPr/>
        </p:nvSpPr>
        <p:spPr>
          <a:xfrm>
            <a:off x="2957137" y="4745139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A77AFC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Isearch</a:t>
            </a:r>
            <a:r>
              <a:rPr lang="en-US" sz="1400" dirty="0" smtClean="0">
                <a:solidFill>
                  <a:srgbClr val="FFFFFF"/>
                </a:solidFill>
              </a:rPr>
              <a:t> 4.3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2" name="Shape 144"/>
          <p:cNvSpPr/>
          <p:nvPr/>
        </p:nvSpPr>
        <p:spPr>
          <a:xfrm>
            <a:off x="1142836" y="5708592"/>
            <a:ext cx="1171598" cy="443899"/>
          </a:xfrm>
          <a:prstGeom prst="roundRect">
            <a:avLst>
              <a:gd name="adj" fmla="val 10204"/>
            </a:avLst>
          </a:prstGeom>
          <a:solidFill>
            <a:srgbClr val="91CC62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Kingso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3" name="Shape 144"/>
          <p:cNvSpPr/>
          <p:nvPr/>
        </p:nvSpPr>
        <p:spPr>
          <a:xfrm>
            <a:off x="25484" y="5687033"/>
            <a:ext cx="768265" cy="446136"/>
          </a:xfrm>
          <a:prstGeom prst="roundRect">
            <a:avLst>
              <a:gd name="adj" fmla="val 10204"/>
            </a:avLst>
          </a:prstGeom>
          <a:solidFill>
            <a:srgbClr val="00B1D4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err="1" smtClean="0">
                <a:solidFill>
                  <a:srgbClr val="FFFFFF"/>
                </a:solidFill>
              </a:rPr>
              <a:t>Newse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4" name="Shape 144"/>
          <p:cNvSpPr/>
          <p:nvPr/>
        </p:nvSpPr>
        <p:spPr>
          <a:xfrm>
            <a:off x="3760689" y="6395515"/>
            <a:ext cx="1632931" cy="443899"/>
          </a:xfrm>
          <a:prstGeom prst="roundRect">
            <a:avLst>
              <a:gd name="adj" fmla="val 10204"/>
            </a:avLst>
          </a:prstGeom>
          <a:solidFill>
            <a:srgbClr val="385E2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Isearch5 (HA3)</a:t>
            </a:r>
            <a:endParaRPr sz="1400" dirty="0">
              <a:solidFill>
                <a:srgbClr val="FFFFFF"/>
              </a:solidFill>
            </a:endParaRPr>
          </a:p>
        </p:txBody>
      </p:sp>
      <p:sp>
        <p:nvSpPr>
          <p:cNvPr id="45" name="Shape 144"/>
          <p:cNvSpPr/>
          <p:nvPr/>
        </p:nvSpPr>
        <p:spPr>
          <a:xfrm>
            <a:off x="6521066" y="6395515"/>
            <a:ext cx="1289433" cy="443899"/>
          </a:xfrm>
          <a:prstGeom prst="roundRect">
            <a:avLst>
              <a:gd name="adj" fmla="val 10204"/>
            </a:avLst>
          </a:prstGeom>
          <a:solidFill>
            <a:srgbClr val="EE7F26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 defTabSz="914400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OpenSearch</a:t>
            </a:r>
            <a:endParaRPr sz="1400" dirty="0">
              <a:solidFill>
                <a:srgbClr val="FFFFFF"/>
              </a:solidFill>
            </a:endParaRPr>
          </a:p>
        </p:txBody>
      </p:sp>
      <p:cxnSp>
        <p:nvCxnSpPr>
          <p:cNvPr id="46" name="直线箭头连接符 45"/>
          <p:cNvCxnSpPr>
            <a:stCxn id="26" idx="3"/>
            <a:endCxn id="27" idx="1"/>
          </p:cNvCxnSpPr>
          <p:nvPr/>
        </p:nvCxnSpPr>
        <p:spPr>
          <a:xfrm flipV="1">
            <a:off x="2787805" y="1652198"/>
            <a:ext cx="359463" cy="2974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直线箭头连接符 49"/>
          <p:cNvCxnSpPr>
            <a:stCxn id="27" idx="3"/>
            <a:endCxn id="30" idx="1"/>
          </p:cNvCxnSpPr>
          <p:nvPr/>
        </p:nvCxnSpPr>
        <p:spPr>
          <a:xfrm flipV="1">
            <a:off x="4318866" y="1187563"/>
            <a:ext cx="484916" cy="464635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4" name="直线箭头连接符 53"/>
          <p:cNvCxnSpPr>
            <a:stCxn id="27" idx="3"/>
            <a:endCxn id="31" idx="1"/>
          </p:cNvCxnSpPr>
          <p:nvPr/>
        </p:nvCxnSpPr>
        <p:spPr>
          <a:xfrm>
            <a:off x="4318866" y="1652198"/>
            <a:ext cx="496623" cy="461669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7" name="直线箭头连接符 56"/>
          <p:cNvCxnSpPr>
            <a:stCxn id="30" idx="3"/>
            <a:endCxn id="33" idx="1"/>
          </p:cNvCxnSpPr>
          <p:nvPr/>
        </p:nvCxnSpPr>
        <p:spPr>
          <a:xfrm>
            <a:off x="5975380" y="1187563"/>
            <a:ext cx="570779" cy="461662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0" name="直线箭头连接符 59"/>
          <p:cNvCxnSpPr>
            <a:stCxn id="31" idx="3"/>
            <a:endCxn id="33" idx="1"/>
          </p:cNvCxnSpPr>
          <p:nvPr/>
        </p:nvCxnSpPr>
        <p:spPr>
          <a:xfrm flipV="1">
            <a:off x="5987088" y="1649225"/>
            <a:ext cx="559072" cy="464642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9" name="肘形连接符 68"/>
          <p:cNvCxnSpPr>
            <a:stCxn id="33" idx="3"/>
            <a:endCxn id="34" idx="1"/>
          </p:cNvCxnSpPr>
          <p:nvPr/>
        </p:nvCxnSpPr>
        <p:spPr>
          <a:xfrm flipH="1">
            <a:off x="1149526" y="1649225"/>
            <a:ext cx="6568232" cy="1799802"/>
          </a:xfrm>
          <a:prstGeom prst="bentConnector5">
            <a:avLst>
              <a:gd name="adj1" fmla="val -3132"/>
              <a:gd name="adj2" fmla="val 50000"/>
              <a:gd name="adj3" fmla="val 103132"/>
            </a:avLst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0" name="肘形连接符 69"/>
          <p:cNvCxnSpPr>
            <a:stCxn id="34" idx="3"/>
            <a:endCxn id="35" idx="1"/>
          </p:cNvCxnSpPr>
          <p:nvPr/>
        </p:nvCxnSpPr>
        <p:spPr>
          <a:xfrm flipH="1">
            <a:off x="1147297" y="3449027"/>
            <a:ext cx="1173828" cy="759024"/>
          </a:xfrm>
          <a:prstGeom prst="bentConnector5">
            <a:avLst>
              <a:gd name="adj1" fmla="val -17527"/>
              <a:gd name="adj2" fmla="val 50000"/>
              <a:gd name="adj3" fmla="val 117527"/>
            </a:avLst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3" name="肘形连接符 72"/>
          <p:cNvCxnSpPr>
            <a:stCxn id="35" idx="3"/>
            <a:endCxn id="36" idx="1"/>
          </p:cNvCxnSpPr>
          <p:nvPr/>
        </p:nvCxnSpPr>
        <p:spPr>
          <a:xfrm flipH="1">
            <a:off x="1131127" y="4208052"/>
            <a:ext cx="1187768" cy="759025"/>
          </a:xfrm>
          <a:prstGeom prst="bentConnector5">
            <a:avLst>
              <a:gd name="adj1" fmla="val -17322"/>
              <a:gd name="adj2" fmla="val 50000"/>
              <a:gd name="adj3" fmla="val 117322"/>
            </a:avLst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直线箭头连接符 75"/>
          <p:cNvCxnSpPr>
            <a:stCxn id="35" idx="3"/>
            <a:endCxn id="37" idx="1"/>
          </p:cNvCxnSpPr>
          <p:nvPr/>
        </p:nvCxnSpPr>
        <p:spPr>
          <a:xfrm>
            <a:off x="2318896" y="4208051"/>
            <a:ext cx="640473" cy="2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dash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9" name="直线箭头连接符 78"/>
          <p:cNvCxnSpPr>
            <a:stCxn id="36" idx="3"/>
            <a:endCxn id="41" idx="1"/>
          </p:cNvCxnSpPr>
          <p:nvPr/>
        </p:nvCxnSpPr>
        <p:spPr>
          <a:xfrm>
            <a:off x="2302726" y="4967076"/>
            <a:ext cx="654411" cy="12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2" name="直线箭头连接符 81"/>
          <p:cNvCxnSpPr>
            <a:stCxn id="37" idx="3"/>
            <a:endCxn id="38" idx="1"/>
          </p:cNvCxnSpPr>
          <p:nvPr/>
        </p:nvCxnSpPr>
        <p:spPr>
          <a:xfrm flipV="1">
            <a:off x="4130967" y="4205079"/>
            <a:ext cx="512794" cy="2975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6" name="直线箭头连接符 85"/>
          <p:cNvCxnSpPr>
            <a:stCxn id="38" idx="3"/>
            <a:endCxn id="39" idx="1"/>
          </p:cNvCxnSpPr>
          <p:nvPr/>
        </p:nvCxnSpPr>
        <p:spPr>
          <a:xfrm flipV="1">
            <a:off x="5815359" y="4202105"/>
            <a:ext cx="512793" cy="2974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9" name="直线箭头连接符 88"/>
          <p:cNvCxnSpPr>
            <a:stCxn id="39" idx="3"/>
            <a:endCxn id="40" idx="1"/>
          </p:cNvCxnSpPr>
          <p:nvPr/>
        </p:nvCxnSpPr>
        <p:spPr>
          <a:xfrm flipV="1">
            <a:off x="7499751" y="4199131"/>
            <a:ext cx="472651" cy="2974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2" name="直线箭头连接符 91"/>
          <p:cNvCxnSpPr>
            <a:stCxn id="43" idx="3"/>
            <a:endCxn id="42" idx="1"/>
          </p:cNvCxnSpPr>
          <p:nvPr/>
        </p:nvCxnSpPr>
        <p:spPr>
          <a:xfrm>
            <a:off x="793749" y="5910101"/>
            <a:ext cx="349087" cy="20441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5" name="肘形连接符 94"/>
          <p:cNvCxnSpPr>
            <a:stCxn id="41" idx="2"/>
            <a:endCxn id="44" idx="0"/>
          </p:cNvCxnSpPr>
          <p:nvPr/>
        </p:nvCxnSpPr>
        <p:spPr>
          <a:xfrm rot="16200000" flipH="1">
            <a:off x="3456807" y="5275166"/>
            <a:ext cx="1206477" cy="1034219"/>
          </a:xfrm>
          <a:prstGeom prst="bentConnector3">
            <a:avLst>
              <a:gd name="adj1" fmla="val 60938"/>
            </a:avLst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8" name="肘形连接符 97"/>
          <p:cNvCxnSpPr>
            <a:stCxn id="42" idx="3"/>
            <a:endCxn id="44" idx="0"/>
          </p:cNvCxnSpPr>
          <p:nvPr/>
        </p:nvCxnSpPr>
        <p:spPr>
          <a:xfrm>
            <a:off x="2314434" y="5930542"/>
            <a:ext cx="2262721" cy="464973"/>
          </a:xfrm>
          <a:prstGeom prst="bentConnector2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4" name="肘形连接符 103"/>
          <p:cNvCxnSpPr>
            <a:stCxn id="40" idx="2"/>
            <a:endCxn id="44" idx="0"/>
          </p:cNvCxnSpPr>
          <p:nvPr/>
        </p:nvCxnSpPr>
        <p:spPr>
          <a:xfrm rot="5400000">
            <a:off x="5580461" y="3417775"/>
            <a:ext cx="1974434" cy="3981046"/>
          </a:xfrm>
          <a:prstGeom prst="bentConnector3">
            <a:avLst>
              <a:gd name="adj1" fmla="val 75899"/>
            </a:avLst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9" name="直线箭头连接符 108"/>
          <p:cNvCxnSpPr>
            <a:stCxn id="44" idx="3"/>
            <a:endCxn id="45" idx="1"/>
          </p:cNvCxnSpPr>
          <p:nvPr/>
        </p:nvCxnSpPr>
        <p:spPr>
          <a:xfrm>
            <a:off x="5393620" y="6617465"/>
            <a:ext cx="1127446" cy="0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32614401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143"/>
          <p:cNvSpPr/>
          <p:nvPr/>
        </p:nvSpPr>
        <p:spPr>
          <a:xfrm>
            <a:off x="3059309" y="0"/>
            <a:ext cx="2596773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开源</a:t>
            </a:r>
            <a:r>
              <a:rPr lang="en-US" altLang="zh-CN" sz="4000" dirty="0" smtClean="0">
                <a:solidFill>
                  <a:srgbClr val="FFFFFF"/>
                </a:solidFill>
              </a:rPr>
              <a:t>:</a:t>
            </a:r>
            <a:r>
              <a:rPr lang="zh-CN" altLang="en-US" sz="4000" dirty="0" smtClean="0">
                <a:solidFill>
                  <a:srgbClr val="FFFFFF"/>
                </a:solidFill>
              </a:rPr>
              <a:t> </a:t>
            </a:r>
            <a:r>
              <a:rPr lang="en-US" altLang="zh-CN" sz="4000" dirty="0" smtClean="0">
                <a:solidFill>
                  <a:srgbClr val="FFFFFF"/>
                </a:solidFill>
              </a:rPr>
              <a:t>2015</a:t>
            </a:r>
            <a:endParaRPr sz="4000" dirty="0">
              <a:solidFill>
                <a:srgbClr val="FFFFFF"/>
              </a:solidFill>
            </a:endParaRPr>
          </a:p>
        </p:txBody>
      </p:sp>
      <p:grpSp>
        <p:nvGrpSpPr>
          <p:cNvPr id="3" name="Group 1130"/>
          <p:cNvGrpSpPr/>
          <p:nvPr/>
        </p:nvGrpSpPr>
        <p:grpSpPr>
          <a:xfrm>
            <a:off x="3345657" y="1118780"/>
            <a:ext cx="1925242" cy="423941"/>
            <a:chOff x="0" y="0"/>
            <a:chExt cx="1413132" cy="353282"/>
          </a:xfrm>
        </p:grpSpPr>
        <p:sp>
          <p:nvSpPr>
            <p:cNvPr id="4" name="Shape 1128"/>
            <p:cNvSpPr/>
            <p:nvPr/>
          </p:nvSpPr>
          <p:spPr>
            <a:xfrm>
              <a:off x="0" y="0"/>
              <a:ext cx="1413133" cy="353284"/>
            </a:xfrm>
            <a:prstGeom prst="roundRect">
              <a:avLst>
                <a:gd name="adj" fmla="val 16667"/>
              </a:avLst>
            </a:prstGeom>
            <a:solidFill>
              <a:srgbClr val="FF8000">
                <a:alpha val="7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pPr>
              <a:endParaRPr/>
            </a:p>
          </p:txBody>
        </p:sp>
        <p:sp>
          <p:nvSpPr>
            <p:cNvPr id="5" name="Shape 1129"/>
            <p:cNvSpPr/>
            <p:nvPr/>
          </p:nvSpPr>
          <p:spPr>
            <a:xfrm>
              <a:off x="17245" y="23215"/>
              <a:ext cx="1378643" cy="3068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2609" tIns="72609" rIns="72609" bIns="72609" numCol="1" anchor="ctr">
              <a:noAutofit/>
            </a:bodyPr>
            <a:lstStyle>
              <a:lvl1pPr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1400" dirty="0" err="1" smtClean="0">
                  <a:solidFill>
                    <a:srgbClr val="FFFFFF"/>
                  </a:solidFill>
                </a:rPr>
                <a:t>LocalAgent</a:t>
              </a:r>
              <a:r>
                <a:rPr lang="en-US" altLang="zh-CN" sz="1400" dirty="0" smtClean="0">
                  <a:solidFill>
                    <a:srgbClr val="FFFFFF"/>
                  </a:solidFill>
                </a:rPr>
                <a:t> (</a:t>
              </a:r>
              <a:r>
                <a:rPr lang="zh-CN" altLang="en-US" sz="1400" dirty="0" smtClean="0">
                  <a:solidFill>
                    <a:srgbClr val="FFFFFF"/>
                  </a:solidFill>
                </a:rPr>
                <a:t>守护进程</a:t>
              </a:r>
              <a:r>
                <a:rPr lang="en-US" altLang="zh-CN" sz="1400" dirty="0" smtClean="0">
                  <a:solidFill>
                    <a:srgbClr val="FFFFFF"/>
                  </a:solidFill>
                </a:rPr>
                <a:t>)</a:t>
              </a:r>
              <a:endParaRPr sz="14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27" name="Group 1154"/>
          <p:cNvGrpSpPr/>
          <p:nvPr/>
        </p:nvGrpSpPr>
        <p:grpSpPr>
          <a:xfrm>
            <a:off x="6000751" y="2841101"/>
            <a:ext cx="3016250" cy="423941"/>
            <a:chOff x="0" y="0"/>
            <a:chExt cx="1413132" cy="353282"/>
          </a:xfrm>
        </p:grpSpPr>
        <p:sp>
          <p:nvSpPr>
            <p:cNvPr id="28" name="Shape 1152"/>
            <p:cNvSpPr/>
            <p:nvPr/>
          </p:nvSpPr>
          <p:spPr>
            <a:xfrm>
              <a:off x="0" y="0"/>
              <a:ext cx="1413133" cy="353284"/>
            </a:xfrm>
            <a:prstGeom prst="roundRect">
              <a:avLst>
                <a:gd name="adj" fmla="val 16667"/>
              </a:avLst>
            </a:prstGeom>
            <a:solidFill>
              <a:srgbClr val="FF8000">
                <a:alpha val="7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pPr>
              <a:endParaRPr/>
            </a:p>
          </p:txBody>
        </p:sp>
        <p:sp>
          <p:nvSpPr>
            <p:cNvPr id="29" name="Shape 1153"/>
            <p:cNvSpPr/>
            <p:nvPr/>
          </p:nvSpPr>
          <p:spPr>
            <a:xfrm>
              <a:off x="17245" y="23215"/>
              <a:ext cx="1378643" cy="3068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2609" tIns="72609" rIns="72609" bIns="72609" numCol="1" anchor="ctr">
              <a:noAutofit/>
            </a:bodyPr>
            <a:lstStyle>
              <a:lvl1pPr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400" dirty="0" err="1" smtClean="0">
                  <a:solidFill>
                    <a:srgbClr val="FFFFFF"/>
                  </a:solidFill>
                </a:rPr>
                <a:t>DeployExpress（链式数据分发</a:t>
              </a:r>
              <a:r>
                <a:rPr lang="en-US" sz="1400" dirty="0" smtClean="0">
                  <a:solidFill>
                    <a:srgbClr val="FFFFFF"/>
                  </a:solidFill>
                </a:rPr>
                <a:t>）</a:t>
              </a:r>
              <a:endParaRPr sz="14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0" name="Group 1157"/>
          <p:cNvGrpSpPr/>
          <p:nvPr/>
        </p:nvGrpSpPr>
        <p:grpSpPr>
          <a:xfrm>
            <a:off x="6696261" y="3455548"/>
            <a:ext cx="1495238" cy="423941"/>
            <a:chOff x="0" y="0"/>
            <a:chExt cx="1413132" cy="353282"/>
          </a:xfrm>
        </p:grpSpPr>
        <p:sp>
          <p:nvSpPr>
            <p:cNvPr id="31" name="Shape 1155"/>
            <p:cNvSpPr/>
            <p:nvPr/>
          </p:nvSpPr>
          <p:spPr>
            <a:xfrm>
              <a:off x="0" y="0"/>
              <a:ext cx="1413133" cy="353284"/>
            </a:xfrm>
            <a:prstGeom prst="roundRect">
              <a:avLst>
                <a:gd name="adj" fmla="val 16667"/>
              </a:avLst>
            </a:prstGeom>
            <a:solidFill>
              <a:srgbClr val="FF8000">
                <a:alpha val="7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pPr>
              <a:endParaRPr/>
            </a:p>
          </p:txBody>
        </p:sp>
        <p:sp>
          <p:nvSpPr>
            <p:cNvPr id="32" name="Shape 1156"/>
            <p:cNvSpPr/>
            <p:nvPr/>
          </p:nvSpPr>
          <p:spPr>
            <a:xfrm>
              <a:off x="17245" y="23215"/>
              <a:ext cx="1378643" cy="3068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2609" tIns="72609" rIns="72609" bIns="72609" numCol="1" anchor="ctr">
              <a:noAutofit/>
            </a:bodyPr>
            <a:lstStyle>
              <a:lvl1pPr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400" dirty="0" err="1" smtClean="0">
                  <a:solidFill>
                    <a:srgbClr val="FFFFFF"/>
                  </a:solidFill>
                </a:rPr>
                <a:t>Anet</a:t>
              </a:r>
              <a:r>
                <a:rPr lang="en-US" sz="1400" dirty="0" smtClean="0">
                  <a:solidFill>
                    <a:srgbClr val="FFFFFF"/>
                  </a:solidFill>
                </a:rPr>
                <a:t> (网络通信)</a:t>
              </a:r>
              <a:endParaRPr sz="14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3" name="Group 1160"/>
          <p:cNvGrpSpPr/>
          <p:nvPr/>
        </p:nvGrpSpPr>
        <p:grpSpPr>
          <a:xfrm>
            <a:off x="4359766" y="3914768"/>
            <a:ext cx="1545734" cy="423941"/>
            <a:chOff x="0" y="0"/>
            <a:chExt cx="1413132" cy="353282"/>
          </a:xfrm>
        </p:grpSpPr>
        <p:sp>
          <p:nvSpPr>
            <p:cNvPr id="34" name="Shape 1158"/>
            <p:cNvSpPr/>
            <p:nvPr/>
          </p:nvSpPr>
          <p:spPr>
            <a:xfrm>
              <a:off x="0" y="0"/>
              <a:ext cx="1413133" cy="353284"/>
            </a:xfrm>
            <a:prstGeom prst="roundRect">
              <a:avLst>
                <a:gd name="adj" fmla="val 16667"/>
              </a:avLst>
            </a:prstGeom>
            <a:solidFill>
              <a:srgbClr val="FF8000">
                <a:alpha val="7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pPr>
              <a:endParaRPr/>
            </a:p>
          </p:txBody>
        </p:sp>
        <p:sp>
          <p:nvSpPr>
            <p:cNvPr id="35" name="Shape 1159"/>
            <p:cNvSpPr/>
            <p:nvPr/>
          </p:nvSpPr>
          <p:spPr>
            <a:xfrm>
              <a:off x="17245" y="23215"/>
              <a:ext cx="1378643" cy="3068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2609" tIns="72609" rIns="72609" bIns="72609" numCol="1" anchor="ctr">
              <a:noAutofit/>
            </a:bodyPr>
            <a:lstStyle/>
            <a:p>
              <a:pPr lvl="0" algn="ctr">
                <a:defRPr sz="1800"/>
              </a:pPr>
              <a:r>
                <a:rPr lang="en-US" sz="1400" dirty="0" smtClean="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rPr>
                <a:t>Swift (消息队列)</a:t>
              </a:r>
              <a:endParaRPr sz="1400" dirty="0">
                <a:solidFill>
                  <a:srgbClr val="FFFFFF"/>
                </a:solidFill>
                <a:latin typeface="冬青黑体简体中文 W3"/>
                <a:ea typeface="冬青黑体简体中文 W3"/>
                <a:cs typeface="冬青黑体简体中文 W3"/>
                <a:sym typeface="冬青黑体简体中文 W3"/>
              </a:endParaRPr>
            </a:p>
          </p:txBody>
        </p:sp>
      </p:grpSp>
      <p:grpSp>
        <p:nvGrpSpPr>
          <p:cNvPr id="36" name="Group 1163"/>
          <p:cNvGrpSpPr/>
          <p:nvPr/>
        </p:nvGrpSpPr>
        <p:grpSpPr>
          <a:xfrm>
            <a:off x="4881858" y="4659738"/>
            <a:ext cx="1271821" cy="423941"/>
            <a:chOff x="0" y="0"/>
            <a:chExt cx="1413132" cy="353282"/>
          </a:xfrm>
        </p:grpSpPr>
        <p:sp>
          <p:nvSpPr>
            <p:cNvPr id="37" name="Shape 1161"/>
            <p:cNvSpPr/>
            <p:nvPr/>
          </p:nvSpPr>
          <p:spPr>
            <a:xfrm>
              <a:off x="0" y="0"/>
              <a:ext cx="1413133" cy="353284"/>
            </a:xfrm>
            <a:prstGeom prst="roundRect">
              <a:avLst>
                <a:gd name="adj" fmla="val 16667"/>
              </a:avLst>
            </a:prstGeom>
            <a:solidFill>
              <a:srgbClr val="FF8000">
                <a:alpha val="7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pPr>
              <a:endParaRPr/>
            </a:p>
          </p:txBody>
        </p:sp>
        <p:sp>
          <p:nvSpPr>
            <p:cNvPr id="38" name="Shape 1162"/>
            <p:cNvSpPr/>
            <p:nvPr/>
          </p:nvSpPr>
          <p:spPr>
            <a:xfrm>
              <a:off x="17245" y="23215"/>
              <a:ext cx="1378643" cy="3068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2609" tIns="72609" rIns="72609" bIns="72609" numCol="1" anchor="ctr">
              <a:noAutofit/>
            </a:bodyPr>
            <a:lstStyle>
              <a:lvl1pPr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400" dirty="0" err="1" smtClean="0">
                  <a:solidFill>
                    <a:srgbClr val="FFFFFF"/>
                  </a:solidFill>
                </a:rPr>
                <a:t>Indexlib</a:t>
              </a:r>
              <a:r>
                <a:rPr lang="en-US" sz="1400" dirty="0" smtClean="0">
                  <a:solidFill>
                    <a:srgbClr val="FFFFFF"/>
                  </a:solidFill>
                </a:rPr>
                <a:t> (索引)</a:t>
              </a:r>
              <a:endParaRPr sz="14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9" name="Group 1166"/>
          <p:cNvGrpSpPr/>
          <p:nvPr/>
        </p:nvGrpSpPr>
        <p:grpSpPr>
          <a:xfrm>
            <a:off x="5477916" y="5410320"/>
            <a:ext cx="1522958" cy="423941"/>
            <a:chOff x="0" y="0"/>
            <a:chExt cx="1413132" cy="353282"/>
          </a:xfrm>
        </p:grpSpPr>
        <p:sp>
          <p:nvSpPr>
            <p:cNvPr id="40" name="Shape 1164"/>
            <p:cNvSpPr/>
            <p:nvPr/>
          </p:nvSpPr>
          <p:spPr>
            <a:xfrm>
              <a:off x="0" y="0"/>
              <a:ext cx="1413133" cy="353284"/>
            </a:xfrm>
            <a:prstGeom prst="roundRect">
              <a:avLst>
                <a:gd name="adj" fmla="val 16667"/>
              </a:avLst>
            </a:prstGeom>
            <a:solidFill>
              <a:srgbClr val="FF8000">
                <a:alpha val="7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pPr>
              <a:endParaRPr/>
            </a:p>
          </p:txBody>
        </p:sp>
        <p:sp>
          <p:nvSpPr>
            <p:cNvPr id="41" name="Shape 1165"/>
            <p:cNvSpPr/>
            <p:nvPr/>
          </p:nvSpPr>
          <p:spPr>
            <a:xfrm>
              <a:off x="17245" y="23215"/>
              <a:ext cx="1378643" cy="3068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2609" tIns="72609" rIns="72609" bIns="72609" numCol="1" anchor="ctr">
              <a:noAutofit/>
            </a:bodyPr>
            <a:lstStyle>
              <a:lvl1pPr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400" dirty="0" err="1" smtClean="0">
                  <a:solidFill>
                    <a:srgbClr val="FFFFFF"/>
                  </a:solidFill>
                </a:rPr>
                <a:t>Amon</a:t>
              </a:r>
              <a:r>
                <a:rPr lang="en-US" altLang="zh-CN" sz="1400" dirty="0" err="1" smtClean="0">
                  <a:solidFill>
                    <a:srgbClr val="FFFFFF"/>
                  </a:solidFill>
                </a:rPr>
                <a:t>itor</a:t>
              </a:r>
              <a:r>
                <a:rPr lang="en-US" sz="1400" dirty="0" smtClean="0">
                  <a:solidFill>
                    <a:srgbClr val="FFFFFF"/>
                  </a:solidFill>
                </a:rPr>
                <a:t> (监控)</a:t>
              </a:r>
              <a:endParaRPr sz="14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42" name="Group 1169"/>
          <p:cNvGrpSpPr/>
          <p:nvPr/>
        </p:nvGrpSpPr>
        <p:grpSpPr>
          <a:xfrm>
            <a:off x="4620928" y="6091632"/>
            <a:ext cx="1891790" cy="423943"/>
            <a:chOff x="0" y="0"/>
            <a:chExt cx="1413133" cy="353284"/>
          </a:xfrm>
        </p:grpSpPr>
        <p:sp>
          <p:nvSpPr>
            <p:cNvPr id="43" name="Shape 1167"/>
            <p:cNvSpPr/>
            <p:nvPr/>
          </p:nvSpPr>
          <p:spPr>
            <a:xfrm>
              <a:off x="0" y="0"/>
              <a:ext cx="1413133" cy="353284"/>
            </a:xfrm>
            <a:prstGeom prst="roundRect">
              <a:avLst>
                <a:gd name="adj" fmla="val 16667"/>
              </a:avLst>
            </a:prstGeom>
            <a:solidFill>
              <a:srgbClr val="FF8000">
                <a:alpha val="7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pPr>
              <a:endParaRPr/>
            </a:p>
          </p:txBody>
        </p:sp>
        <p:sp>
          <p:nvSpPr>
            <p:cNvPr id="44" name="Shape 1168"/>
            <p:cNvSpPr/>
            <p:nvPr/>
          </p:nvSpPr>
          <p:spPr>
            <a:xfrm>
              <a:off x="17245" y="23215"/>
              <a:ext cx="1378643" cy="3068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2609" tIns="72609" rIns="72609" bIns="72609" numCol="1" anchor="ctr">
              <a:noAutofit/>
            </a:bodyPr>
            <a:lstStyle>
              <a:lvl1pPr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600" dirty="0" smtClean="0">
                  <a:solidFill>
                    <a:schemeClr val="bg1"/>
                  </a:solidFill>
                </a:rPr>
                <a:t>Hippo (资源管理)</a:t>
              </a:r>
              <a:endParaRPr sz="900" dirty="0">
                <a:solidFill>
                  <a:schemeClr val="bg1"/>
                </a:solidFill>
              </a:endParaRPr>
            </a:p>
          </p:txBody>
        </p:sp>
      </p:grpSp>
      <p:sp>
        <p:nvSpPr>
          <p:cNvPr id="45" name="Shape 1170"/>
          <p:cNvSpPr/>
          <p:nvPr/>
        </p:nvSpPr>
        <p:spPr>
          <a:xfrm>
            <a:off x="904875" y="3045241"/>
            <a:ext cx="2467521" cy="836527"/>
          </a:xfrm>
          <a:prstGeom prst="roundRect">
            <a:avLst>
              <a:gd name="adj" fmla="val 10172"/>
            </a:avLst>
          </a:prstGeom>
          <a:solidFill>
            <a:srgbClr val="70BF4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9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900" dirty="0" smtClean="0">
                <a:solidFill>
                  <a:srgbClr val="FFFFFF"/>
                </a:solidFill>
              </a:rPr>
              <a:t>HA3(搜索引擎平台)</a:t>
            </a:r>
            <a:endParaRPr sz="1900" dirty="0">
              <a:solidFill>
                <a:srgbClr val="FFFFFF"/>
              </a:solidFill>
            </a:endParaRPr>
          </a:p>
        </p:txBody>
      </p:sp>
      <p:sp>
        <p:nvSpPr>
          <p:cNvPr id="46" name="Shape 1185"/>
          <p:cNvSpPr/>
          <p:nvPr/>
        </p:nvSpPr>
        <p:spPr>
          <a:xfrm>
            <a:off x="2717994" y="1555751"/>
            <a:ext cx="1520631" cy="14894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675" y="11822"/>
                  <a:pt x="15875" y="4622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47" name="Shape 1186"/>
          <p:cNvSpPr/>
          <p:nvPr/>
        </p:nvSpPr>
        <p:spPr>
          <a:xfrm>
            <a:off x="3372458" y="3047999"/>
            <a:ext cx="2644167" cy="1541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078" y="8033"/>
                  <a:pt x="15278" y="833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48" name="Shape 1187"/>
          <p:cNvSpPr/>
          <p:nvPr/>
        </p:nvSpPr>
        <p:spPr>
          <a:xfrm flipV="1">
            <a:off x="3345656" y="3460752"/>
            <a:ext cx="3345656" cy="2063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7200" y="14400"/>
                  <a:pt x="14400" y="7200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49" name="Shape 1188"/>
          <p:cNvSpPr/>
          <p:nvPr/>
        </p:nvSpPr>
        <p:spPr>
          <a:xfrm>
            <a:off x="2638556" y="3881535"/>
            <a:ext cx="2066116" cy="221009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746" y="10737"/>
                  <a:pt x="13946" y="17937"/>
                  <a:pt x="21600" y="2160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0" name="Shape 1189"/>
          <p:cNvSpPr/>
          <p:nvPr/>
        </p:nvSpPr>
        <p:spPr>
          <a:xfrm>
            <a:off x="2782409" y="3881536"/>
            <a:ext cx="2695495" cy="16175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6415" y="10982"/>
                  <a:pt x="13615" y="18182"/>
                  <a:pt x="21600" y="2160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1" name="Shape 1190"/>
          <p:cNvSpPr/>
          <p:nvPr/>
        </p:nvSpPr>
        <p:spPr>
          <a:xfrm>
            <a:off x="3105866" y="3881536"/>
            <a:ext cx="1783649" cy="8120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7671" y="9451"/>
                  <a:pt x="14871" y="16651"/>
                  <a:pt x="21600" y="2160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52" name="Shape 1191"/>
          <p:cNvSpPr/>
          <p:nvPr/>
        </p:nvSpPr>
        <p:spPr>
          <a:xfrm>
            <a:off x="3372406" y="3728872"/>
            <a:ext cx="987517" cy="250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7642" y="7979"/>
                  <a:pt x="14842" y="15179"/>
                  <a:pt x="21600" y="2160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grpSp>
        <p:nvGrpSpPr>
          <p:cNvPr id="60" name="Group 1154"/>
          <p:cNvGrpSpPr/>
          <p:nvPr/>
        </p:nvGrpSpPr>
        <p:grpSpPr>
          <a:xfrm>
            <a:off x="4932108" y="1769858"/>
            <a:ext cx="1420114" cy="423941"/>
            <a:chOff x="0" y="0"/>
            <a:chExt cx="1413132" cy="353282"/>
          </a:xfrm>
        </p:grpSpPr>
        <p:sp>
          <p:nvSpPr>
            <p:cNvPr id="61" name="Shape 1152"/>
            <p:cNvSpPr/>
            <p:nvPr/>
          </p:nvSpPr>
          <p:spPr>
            <a:xfrm>
              <a:off x="0" y="0"/>
              <a:ext cx="1413133" cy="353284"/>
            </a:xfrm>
            <a:prstGeom prst="roundRect">
              <a:avLst>
                <a:gd name="adj" fmla="val 16667"/>
              </a:avLst>
            </a:prstGeom>
            <a:solidFill>
              <a:srgbClr val="FF8000">
                <a:alpha val="7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pPr>
              <a:endParaRPr/>
            </a:p>
          </p:txBody>
        </p:sp>
        <p:sp>
          <p:nvSpPr>
            <p:cNvPr id="62" name="Shape 1153"/>
            <p:cNvSpPr/>
            <p:nvPr/>
          </p:nvSpPr>
          <p:spPr>
            <a:xfrm>
              <a:off x="17245" y="23215"/>
              <a:ext cx="1378643" cy="3068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2609" tIns="72609" rIns="72609" bIns="72609" numCol="1" anchor="ctr">
              <a:noAutofit/>
            </a:bodyPr>
            <a:lstStyle>
              <a:lvl1pPr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400" dirty="0" err="1" smtClean="0">
                  <a:solidFill>
                    <a:srgbClr val="FFFFFF"/>
                  </a:solidFill>
                </a:rPr>
                <a:t>Fslib</a:t>
              </a:r>
              <a:r>
                <a:rPr lang="en-US" sz="1400" dirty="0" smtClean="0">
                  <a:solidFill>
                    <a:srgbClr val="FFFFFF"/>
                  </a:solidFill>
                </a:rPr>
                <a:t> (</a:t>
              </a:r>
              <a:r>
                <a:rPr lang="en-US" sz="1400" dirty="0" err="1" smtClean="0">
                  <a:solidFill>
                    <a:srgbClr val="FFFFFF"/>
                  </a:solidFill>
                </a:rPr>
                <a:t>文件IO</a:t>
              </a:r>
              <a:r>
                <a:rPr lang="en-US" sz="1400" dirty="0" smtClean="0">
                  <a:solidFill>
                    <a:srgbClr val="FFFFFF"/>
                  </a:solidFill>
                </a:rPr>
                <a:t>)</a:t>
              </a:r>
              <a:endParaRPr sz="14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63" name="Group 1154"/>
          <p:cNvGrpSpPr/>
          <p:nvPr/>
        </p:nvGrpSpPr>
        <p:grpSpPr>
          <a:xfrm>
            <a:off x="6307518" y="2222609"/>
            <a:ext cx="1420114" cy="423941"/>
            <a:chOff x="0" y="0"/>
            <a:chExt cx="1413132" cy="353282"/>
          </a:xfrm>
        </p:grpSpPr>
        <p:sp>
          <p:nvSpPr>
            <p:cNvPr id="64" name="Shape 1152"/>
            <p:cNvSpPr/>
            <p:nvPr/>
          </p:nvSpPr>
          <p:spPr>
            <a:xfrm>
              <a:off x="0" y="0"/>
              <a:ext cx="1413133" cy="353284"/>
            </a:xfrm>
            <a:prstGeom prst="roundRect">
              <a:avLst>
                <a:gd name="adj" fmla="val 16667"/>
              </a:avLst>
            </a:prstGeom>
            <a:solidFill>
              <a:srgbClr val="FF8000">
                <a:alpha val="7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pPr>
              <a:endParaRPr/>
            </a:p>
          </p:txBody>
        </p:sp>
        <p:sp>
          <p:nvSpPr>
            <p:cNvPr id="65" name="Shape 1153"/>
            <p:cNvSpPr/>
            <p:nvPr/>
          </p:nvSpPr>
          <p:spPr>
            <a:xfrm>
              <a:off x="17245" y="23215"/>
              <a:ext cx="1378643" cy="3068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2609" tIns="72609" rIns="72609" bIns="72609" numCol="1" anchor="ctr">
              <a:noAutofit/>
            </a:bodyPr>
            <a:lstStyle>
              <a:lvl1pPr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400" dirty="0" err="1" smtClean="0">
                  <a:solidFill>
                    <a:srgbClr val="FFFFFF"/>
                  </a:solidFill>
                </a:rPr>
                <a:t>ALog</a:t>
              </a:r>
              <a:r>
                <a:rPr lang="en-US" sz="1400" dirty="0" smtClean="0">
                  <a:solidFill>
                    <a:srgbClr val="FFFFFF"/>
                  </a:solidFill>
                </a:rPr>
                <a:t> (日志)</a:t>
              </a:r>
              <a:endParaRPr sz="1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66" name="Shape 1186"/>
          <p:cNvSpPr/>
          <p:nvPr/>
        </p:nvSpPr>
        <p:spPr>
          <a:xfrm>
            <a:off x="2964656" y="1968499"/>
            <a:ext cx="1964532" cy="109537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078" y="8033"/>
                  <a:pt x="15278" y="833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sp>
        <p:nvSpPr>
          <p:cNvPr id="67" name="Shape 1186"/>
          <p:cNvSpPr/>
          <p:nvPr/>
        </p:nvSpPr>
        <p:spPr>
          <a:xfrm>
            <a:off x="3238500" y="2428876"/>
            <a:ext cx="3059906" cy="5873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21600"/>
                </a:moveTo>
                <a:cubicBezTo>
                  <a:pt x="8078" y="8033"/>
                  <a:pt x="15278" y="833"/>
                  <a:pt x="21600" y="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  <p:grpSp>
        <p:nvGrpSpPr>
          <p:cNvPr id="53" name="Group 1163"/>
          <p:cNvGrpSpPr/>
          <p:nvPr/>
        </p:nvGrpSpPr>
        <p:grpSpPr>
          <a:xfrm>
            <a:off x="7392935" y="6131775"/>
            <a:ext cx="1678902" cy="423941"/>
            <a:chOff x="0" y="0"/>
            <a:chExt cx="1413132" cy="353282"/>
          </a:xfrm>
        </p:grpSpPr>
        <p:sp>
          <p:nvSpPr>
            <p:cNvPr id="54" name="Shape 1161"/>
            <p:cNvSpPr/>
            <p:nvPr/>
          </p:nvSpPr>
          <p:spPr>
            <a:xfrm>
              <a:off x="0" y="0"/>
              <a:ext cx="1413133" cy="353284"/>
            </a:xfrm>
            <a:prstGeom prst="roundRect">
              <a:avLst>
                <a:gd name="adj" fmla="val 16667"/>
              </a:avLst>
            </a:prstGeom>
            <a:solidFill>
              <a:srgbClr val="FF8000">
                <a:alpha val="78000"/>
              </a:srgb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pPr>
              <a:endParaRPr/>
            </a:p>
          </p:txBody>
        </p:sp>
        <p:sp>
          <p:nvSpPr>
            <p:cNvPr id="55" name="Shape 1162"/>
            <p:cNvSpPr/>
            <p:nvPr/>
          </p:nvSpPr>
          <p:spPr>
            <a:xfrm>
              <a:off x="17245" y="23215"/>
              <a:ext cx="1378643" cy="3068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2609" tIns="72609" rIns="72609" bIns="72609" numCol="1" anchor="ctr">
              <a:noAutofit/>
            </a:bodyPr>
            <a:lstStyle>
              <a:lvl1pPr algn="ctr">
                <a:defRPr sz="1400">
                  <a:solidFill>
                    <a:srgbClr val="FFFFFF"/>
                  </a:solidFill>
                  <a:latin typeface="冬青黑体简体中文 W3"/>
                  <a:ea typeface="冬青黑体简体中文 W3"/>
                  <a:cs typeface="冬青黑体简体中文 W3"/>
                  <a:sym typeface="冬青黑体简体中文 W3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1400" dirty="0" err="1" smtClean="0">
                  <a:solidFill>
                    <a:srgbClr val="FFFFFF"/>
                  </a:solidFill>
                </a:rPr>
                <a:t>AInst</a:t>
              </a:r>
              <a:r>
                <a:rPr lang="en-US" sz="1400" dirty="0" smtClean="0">
                  <a:solidFill>
                    <a:srgbClr val="FFFFFF"/>
                  </a:solidFill>
                </a:rPr>
                <a:t> (安装部署)</a:t>
              </a:r>
              <a:endParaRPr sz="1400" dirty="0">
                <a:solidFill>
                  <a:srgbClr val="FFFFFF"/>
                </a:solidFill>
              </a:endParaRPr>
            </a:p>
          </p:txBody>
        </p:sp>
      </p:grpSp>
      <p:sp>
        <p:nvSpPr>
          <p:cNvPr id="56" name="Shape 1191"/>
          <p:cNvSpPr/>
          <p:nvPr/>
        </p:nvSpPr>
        <p:spPr>
          <a:xfrm>
            <a:off x="6548217" y="6317772"/>
            <a:ext cx="808219" cy="659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7642" y="7979"/>
                  <a:pt x="14842" y="15179"/>
                  <a:pt x="21600" y="21600"/>
                </a:cubicBezTo>
              </a:path>
            </a:pathLst>
          </a:custGeom>
          <a:ln w="25400" cap="rnd">
            <a:solidFill>
              <a:srgbClr val="FFFFFF"/>
            </a:solidFill>
            <a:custDash>
              <a:ds d="100000" sp="200000"/>
            </a:custDash>
            <a:round/>
          </a:ln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59939505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" name="Shape 1443"/>
          <p:cNvSpPr/>
          <p:nvPr/>
        </p:nvSpPr>
        <p:spPr>
          <a:xfrm>
            <a:off x="2975981" y="2600038"/>
            <a:ext cx="3199552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z="6600">
                <a:solidFill>
                  <a:srgbClr val="FFFFFF"/>
                </a:solidFill>
                <a:latin typeface="STXingkai"/>
                <a:ea typeface="STXingkai"/>
                <a:cs typeface="STXingkai"/>
                <a:sym typeface="STXingka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72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Thanks</a:t>
            </a:r>
            <a:endParaRPr sz="72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3694525" y="3730978"/>
            <a:ext cx="1853918" cy="90024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lang="zh-CN" altLang="en-US" dirty="0">
                <a:solidFill>
                  <a:schemeClr val="bg1"/>
                </a:solidFill>
              </a:rPr>
              <a:t>微博</a:t>
            </a:r>
            <a:r>
              <a:rPr lang="en-US" altLang="zh-CN" dirty="0">
                <a:solidFill>
                  <a:schemeClr val="bg1"/>
                </a:solidFill>
              </a:rPr>
              <a:t>@</a:t>
            </a:r>
            <a:r>
              <a:rPr lang="en-US" altLang="zh-CN" dirty="0" err="1" smtClean="0">
                <a:solidFill>
                  <a:schemeClr val="bg1"/>
                </a:solidFill>
              </a:rPr>
              <a:t>ruijieguo</a:t>
            </a:r>
            <a:endParaRPr lang="en-US" altLang="zh-CN" dirty="0" smtClean="0">
              <a:solidFill>
                <a:schemeClr val="bg1"/>
              </a:solidFill>
            </a:endParaRPr>
          </a:p>
          <a:p>
            <a:pPr lvl="0" algn="ctr">
              <a:lnSpc>
                <a:spcPct val="150000"/>
              </a:lnSpc>
              <a:defRPr sz="1800">
                <a:solidFill>
                  <a:srgbClr val="000000"/>
                </a:solidFill>
              </a:defRPr>
            </a:pPr>
            <a:r>
              <a:rPr lang="en-US" altLang="zh-CN" dirty="0" smtClean="0">
                <a:solidFill>
                  <a:schemeClr val="bg1"/>
                </a:solidFill>
              </a:rPr>
              <a:t> </a:t>
            </a:r>
            <a:r>
              <a:rPr lang="zh-CN" altLang="en-US" dirty="0" smtClean="0">
                <a:solidFill>
                  <a:schemeClr val="bg1"/>
                </a:solidFill>
              </a:rPr>
              <a:t>微信</a:t>
            </a:r>
            <a:r>
              <a:rPr lang="en-US" altLang="zh-CN" dirty="0" smtClean="0">
                <a:solidFill>
                  <a:schemeClr val="bg1"/>
                </a:solidFill>
              </a:rPr>
              <a:t>@</a:t>
            </a:r>
            <a:r>
              <a:rPr lang="en-US" altLang="zh-CN" dirty="0" err="1" smtClean="0">
                <a:solidFill>
                  <a:schemeClr val="bg1"/>
                </a:solidFill>
              </a:rPr>
              <a:t>jared_guo</a:t>
            </a:r>
            <a:endParaRPr lang="en-US" altLang="zh-CN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3560" y="0"/>
            <a:ext cx="5390928" cy="6858000"/>
          </a:xfrm>
          <a:prstGeom prst="rect">
            <a:avLst/>
          </a:prstGeom>
        </p:spPr>
      </p:pic>
      <p:cxnSp>
        <p:nvCxnSpPr>
          <p:cNvPr id="8" name="直线箭头连接符 7"/>
          <p:cNvCxnSpPr/>
          <p:nvPr/>
        </p:nvCxnSpPr>
        <p:spPr>
          <a:xfrm flipH="1">
            <a:off x="2339753" y="356659"/>
            <a:ext cx="3168352" cy="864096"/>
          </a:xfrm>
          <a:prstGeom prst="straightConnector1">
            <a:avLst/>
          </a:prstGeom>
          <a:ln w="63500">
            <a:solidFill>
              <a:srgbClr val="FF6600"/>
            </a:solidFill>
            <a:headEnd type="none" w="med" len="med"/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9" name="圆角矩形 8"/>
          <p:cNvSpPr/>
          <p:nvPr/>
        </p:nvSpPr>
        <p:spPr>
          <a:xfrm>
            <a:off x="35496" y="932723"/>
            <a:ext cx="2304256" cy="1248139"/>
          </a:xfrm>
          <a:prstGeom prst="roundRect">
            <a:avLst/>
          </a:prstGeom>
          <a:solidFill>
            <a:srgbClr val="EE7F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Inverted Index</a:t>
            </a:r>
            <a:r>
              <a:rPr kumimoji="1" lang="zh-CN" altLang="en-US" dirty="0" smtClean="0"/>
              <a:t>加速查询</a:t>
            </a:r>
          </a:p>
        </p:txBody>
      </p:sp>
      <p:cxnSp>
        <p:nvCxnSpPr>
          <p:cNvPr id="10" name="直线箭头连接符 9"/>
          <p:cNvCxnSpPr/>
          <p:nvPr/>
        </p:nvCxnSpPr>
        <p:spPr>
          <a:xfrm flipH="1">
            <a:off x="2339752" y="2180863"/>
            <a:ext cx="1944216" cy="768085"/>
          </a:xfrm>
          <a:prstGeom prst="straightConnector1">
            <a:avLst/>
          </a:prstGeom>
          <a:ln w="63500">
            <a:solidFill>
              <a:srgbClr val="FF6600"/>
            </a:solidFill>
            <a:headEnd type="none" w="med" len="med"/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3" name="圆角矩形 12"/>
          <p:cNvSpPr/>
          <p:nvPr/>
        </p:nvSpPr>
        <p:spPr>
          <a:xfrm>
            <a:off x="35992" y="2660915"/>
            <a:ext cx="2304256" cy="1248139"/>
          </a:xfrm>
          <a:prstGeom prst="roundRect">
            <a:avLst/>
          </a:prstGeom>
          <a:solidFill>
            <a:srgbClr val="EE7F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Attribute</a:t>
            </a:r>
            <a:r>
              <a:rPr kumimoji="1" lang="zh-CN" altLang="en-US" dirty="0" smtClean="0"/>
              <a:t>过滤、分组统计、聚合</a:t>
            </a:r>
          </a:p>
        </p:txBody>
      </p:sp>
      <p:cxnSp>
        <p:nvCxnSpPr>
          <p:cNvPr id="14" name="直线箭头连接符 13"/>
          <p:cNvCxnSpPr/>
          <p:nvPr/>
        </p:nvCxnSpPr>
        <p:spPr>
          <a:xfrm flipH="1">
            <a:off x="2339752" y="4869161"/>
            <a:ext cx="1296144" cy="480053"/>
          </a:xfrm>
          <a:prstGeom prst="straightConnector1">
            <a:avLst/>
          </a:prstGeom>
          <a:ln w="63500">
            <a:solidFill>
              <a:srgbClr val="FF6600"/>
            </a:solidFill>
            <a:headEnd type="none" w="med" len="med"/>
            <a:tailEnd type="arrow"/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16" name="圆角矩形 15"/>
          <p:cNvSpPr/>
          <p:nvPr/>
        </p:nvSpPr>
        <p:spPr>
          <a:xfrm>
            <a:off x="35496" y="4869160"/>
            <a:ext cx="2304256" cy="1248139"/>
          </a:xfrm>
          <a:prstGeom prst="roundRect">
            <a:avLst/>
          </a:prstGeom>
          <a:solidFill>
            <a:srgbClr val="EE7F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01599" tIns="50799" rIns="101599" bIns="50799" rtlCol="0" anchor="ctr"/>
          <a:lstStyle/>
          <a:p>
            <a:pPr algn="ctr"/>
            <a:r>
              <a:rPr kumimoji="1" lang="zh-CN" altLang="en-US" dirty="0" smtClean="0"/>
              <a:t>使用</a:t>
            </a:r>
            <a:r>
              <a:rPr kumimoji="1" lang="en-US" altLang="zh-CN" dirty="0" smtClean="0"/>
              <a:t>Summary</a:t>
            </a:r>
            <a:r>
              <a:rPr kumimoji="1" lang="zh-CN" altLang="en-US" dirty="0" smtClean="0"/>
              <a:t>做展示和摘要飘红</a:t>
            </a:r>
          </a:p>
        </p:txBody>
      </p:sp>
    </p:spTree>
    <p:extLst>
      <p:ext uri="{BB962C8B-B14F-4D97-AF65-F5344CB8AC3E}">
        <p14:creationId xmlns:p14="http://schemas.microsoft.com/office/powerpoint/2010/main" val="3283416237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3" grpId="0" animBg="1"/>
      <p:bldP spid="1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hape 316"/>
          <p:cNvSpPr/>
          <p:nvPr/>
        </p:nvSpPr>
        <p:spPr>
          <a:xfrm>
            <a:off x="2349500" y="4877405"/>
            <a:ext cx="3635374" cy="1903679"/>
          </a:xfrm>
          <a:prstGeom prst="roundRect">
            <a:avLst>
              <a:gd name="adj" fmla="val 5211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lvl="0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sldNum" sz="quarter" idx="4294967295"/>
          </p:nvPr>
        </p:nvSpPr>
        <p:spPr>
          <a:xfrm>
            <a:off x="9021128" y="6520815"/>
            <a:ext cx="122873" cy="27736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defRPr sz="900"/>
            </a:lvl1pPr>
          </a:lstStyle>
          <a:p>
            <a:pPr lvl="0">
              <a:defRPr sz="1800"/>
            </a:pPr>
            <a:fld id="{86CB4B4D-7CA3-9044-876B-883B54F8677D}" type="slidenum">
              <a:rPr sz="900"/>
              <a:t>5</a:t>
            </a:fld>
            <a:endParaRPr sz="900"/>
          </a:p>
        </p:txBody>
      </p:sp>
      <p:sp>
        <p:nvSpPr>
          <p:cNvPr id="2" name="罐形 1"/>
          <p:cNvSpPr/>
          <p:nvPr/>
        </p:nvSpPr>
        <p:spPr>
          <a:xfrm>
            <a:off x="1096098" y="5274793"/>
            <a:ext cx="542637" cy="391478"/>
          </a:xfrm>
          <a:prstGeom prst="can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多文档 2"/>
          <p:cNvSpPr/>
          <p:nvPr/>
        </p:nvSpPr>
        <p:spPr>
          <a:xfrm>
            <a:off x="1008426" y="6041307"/>
            <a:ext cx="831273" cy="308134"/>
          </a:xfrm>
          <a:prstGeom prst="flowChartMultidocumen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559844" y="4968865"/>
            <a:ext cx="687346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Builder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Shape 220"/>
          <p:cNvSpPr/>
          <p:nvPr/>
        </p:nvSpPr>
        <p:spPr>
          <a:xfrm rot="16200000">
            <a:off x="2753833" y="5714513"/>
            <a:ext cx="1460501" cy="508955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5" name="折角形 4"/>
          <p:cNvSpPr/>
          <p:nvPr/>
        </p:nvSpPr>
        <p:spPr>
          <a:xfrm>
            <a:off x="2524127" y="5782379"/>
            <a:ext cx="416718" cy="293846"/>
          </a:xfrm>
          <a:prstGeom prst="foldedCorner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4083844" y="5385505"/>
            <a:ext cx="95250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矩形 13"/>
          <p:cNvSpPr/>
          <p:nvPr/>
        </p:nvSpPr>
        <p:spPr>
          <a:xfrm flipV="1">
            <a:off x="4209098" y="5226753"/>
            <a:ext cx="339090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矩形 14"/>
          <p:cNvSpPr/>
          <p:nvPr/>
        </p:nvSpPr>
        <p:spPr>
          <a:xfrm flipV="1">
            <a:off x="4203385" y="5393759"/>
            <a:ext cx="339090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矩形 15"/>
          <p:cNvSpPr/>
          <p:nvPr/>
        </p:nvSpPr>
        <p:spPr>
          <a:xfrm flipV="1">
            <a:off x="4203385" y="5552507"/>
            <a:ext cx="339090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4084804" y="5933826"/>
            <a:ext cx="136206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4215771" y="5933826"/>
            <a:ext cx="136206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358644" y="5933826"/>
            <a:ext cx="136206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495804" y="5942083"/>
            <a:ext cx="136206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4626771" y="5942083"/>
            <a:ext cx="136206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4090997" y="6370703"/>
            <a:ext cx="136206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4221964" y="6370703"/>
            <a:ext cx="136206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364837" y="6370703"/>
            <a:ext cx="136206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3" name="Shape 724"/>
          <p:cNvSpPr/>
          <p:nvPr/>
        </p:nvSpPr>
        <p:spPr>
          <a:xfrm>
            <a:off x="5095872" y="5068113"/>
            <a:ext cx="793753" cy="1535875"/>
          </a:xfrm>
          <a:prstGeom prst="roundRect">
            <a:avLst>
              <a:gd name="adj" fmla="val 6724"/>
            </a:avLst>
          </a:prstGeom>
          <a:solidFill>
            <a:srgbClr val="007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t" anchorCtr="0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endParaRPr sz="700" dirty="0">
              <a:solidFill>
                <a:srgbClr val="FFFFFF"/>
              </a:solidFill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4501997" y="6378960"/>
            <a:ext cx="136206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4632964" y="6378960"/>
            <a:ext cx="136206" cy="246221"/>
          </a:xfrm>
          <a:prstGeom prst="rect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罐形 6"/>
          <p:cNvSpPr/>
          <p:nvPr/>
        </p:nvSpPr>
        <p:spPr>
          <a:xfrm>
            <a:off x="5284267" y="5716644"/>
            <a:ext cx="462482" cy="693896"/>
          </a:xfrm>
          <a:prstGeom prst="can">
            <a:avLst>
              <a:gd name="adj" fmla="val 64683"/>
            </a:avLst>
          </a:prstGeom>
          <a:solidFill>
            <a:srgbClr val="3366FF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131591" y="5159365"/>
            <a:ext cx="758034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Memory</a:t>
            </a:r>
            <a:endParaRPr kumimoji="0" lang="zh-CN" alt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72" name="组 71"/>
          <p:cNvGrpSpPr/>
          <p:nvPr/>
        </p:nvGrpSpPr>
        <p:grpSpPr>
          <a:xfrm>
            <a:off x="2923221" y="3302000"/>
            <a:ext cx="2494126" cy="1246489"/>
            <a:chOff x="3711038" y="2480723"/>
            <a:chExt cx="2771251" cy="1124476"/>
          </a:xfrm>
        </p:grpSpPr>
        <p:grpSp>
          <p:nvGrpSpPr>
            <p:cNvPr id="34" name="组 33"/>
            <p:cNvGrpSpPr/>
            <p:nvPr/>
          </p:nvGrpSpPr>
          <p:grpSpPr>
            <a:xfrm>
              <a:off x="3711038" y="2487082"/>
              <a:ext cx="2771251" cy="1118117"/>
              <a:chOff x="2665933" y="1812396"/>
              <a:chExt cx="2771251" cy="1197492"/>
            </a:xfrm>
          </p:grpSpPr>
          <p:sp>
            <p:nvSpPr>
              <p:cNvPr id="35" name="Shape 724"/>
              <p:cNvSpPr/>
              <p:nvPr/>
            </p:nvSpPr>
            <p:spPr>
              <a:xfrm>
                <a:off x="2665933" y="1812396"/>
                <a:ext cx="2771251" cy="1197492"/>
              </a:xfrm>
              <a:prstGeom prst="roundRect">
                <a:avLst>
                  <a:gd name="adj" fmla="val 6724"/>
                </a:avLst>
              </a:prstGeom>
              <a:solidFill>
                <a:srgbClr val="0070C0"/>
              </a:solid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lIns="71437" tIns="71437" rIns="71437" bIns="71437" anchor="t" anchorCtr="0"/>
              <a:lstStyle>
                <a:lvl1pPr algn="ctr">
                  <a:defRPr sz="1400">
                    <a:solidFill>
                      <a:srgbClr val="FFFFFF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endParaRPr sz="7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37" name="罐形 36"/>
              <p:cNvSpPr/>
              <p:nvPr/>
            </p:nvSpPr>
            <p:spPr>
              <a:xfrm>
                <a:off x="2813525" y="2247310"/>
                <a:ext cx="513869" cy="619297"/>
              </a:xfrm>
              <a:prstGeom prst="can">
                <a:avLst>
                  <a:gd name="adj" fmla="val 64683"/>
                </a:avLst>
              </a:prstGeom>
              <a:solidFill>
                <a:srgbClr val="41B2D3"/>
              </a:solidFill>
              <a:ln w="19050" cap="flat">
                <a:solidFill>
                  <a:srgbClr val="FFFFFF"/>
                </a:solidFill>
                <a:prstDash val="solid"/>
                <a:beve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ctr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6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" name="罐形 37"/>
              <p:cNvSpPr/>
              <p:nvPr/>
            </p:nvSpPr>
            <p:spPr>
              <a:xfrm>
                <a:off x="3468632" y="2271105"/>
                <a:ext cx="513869" cy="619297"/>
              </a:xfrm>
              <a:prstGeom prst="can">
                <a:avLst>
                  <a:gd name="adj" fmla="val 64683"/>
                </a:avLst>
              </a:prstGeom>
              <a:solidFill>
                <a:srgbClr val="41B2D3"/>
              </a:solidFill>
              <a:ln w="19050" cap="flat">
                <a:solidFill>
                  <a:srgbClr val="FFFFFF"/>
                </a:solidFill>
                <a:prstDash val="solid"/>
                <a:beve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ctr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6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" name="罐形 38"/>
              <p:cNvSpPr/>
              <p:nvPr/>
            </p:nvSpPr>
            <p:spPr>
              <a:xfrm>
                <a:off x="4103634" y="2314480"/>
                <a:ext cx="513869" cy="619297"/>
              </a:xfrm>
              <a:prstGeom prst="can">
                <a:avLst>
                  <a:gd name="adj" fmla="val 64683"/>
                </a:avLst>
              </a:prstGeom>
              <a:solidFill>
                <a:srgbClr val="41B2D3"/>
              </a:solidFill>
              <a:ln w="19050" cap="flat">
                <a:solidFill>
                  <a:srgbClr val="FFFFFF"/>
                </a:solidFill>
                <a:prstDash val="solid"/>
                <a:beve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ctr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6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" name="罐形 39"/>
              <p:cNvSpPr/>
              <p:nvPr/>
            </p:nvSpPr>
            <p:spPr>
              <a:xfrm>
                <a:off x="4758742" y="2329817"/>
                <a:ext cx="513869" cy="619297"/>
              </a:xfrm>
              <a:prstGeom prst="can">
                <a:avLst>
                  <a:gd name="adj" fmla="val 64683"/>
                </a:avLst>
              </a:prstGeom>
              <a:solidFill>
                <a:srgbClr val="3366FF"/>
              </a:solidFill>
              <a:ln w="19050" cap="flat">
                <a:solidFill>
                  <a:srgbClr val="FFFFFF"/>
                </a:solidFill>
                <a:prstDash val="solid"/>
                <a:beve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ctr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6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" name="文本框 35"/>
            <p:cNvSpPr txBox="1"/>
            <p:nvPr/>
          </p:nvSpPr>
          <p:spPr>
            <a:xfrm>
              <a:off x="3816872" y="2480723"/>
              <a:ext cx="757964" cy="25647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4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On-Disk</a:t>
              </a:r>
              <a:endPara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2" name="文本框 31"/>
          <p:cNvSpPr txBox="1"/>
          <p:nvPr/>
        </p:nvSpPr>
        <p:spPr>
          <a:xfrm>
            <a:off x="3230567" y="5746750"/>
            <a:ext cx="502700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构建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Shape 316"/>
          <p:cNvSpPr/>
          <p:nvPr/>
        </p:nvSpPr>
        <p:spPr>
          <a:xfrm>
            <a:off x="2395679" y="1174751"/>
            <a:ext cx="3509821" cy="1741088"/>
          </a:xfrm>
          <a:prstGeom prst="roundRect">
            <a:avLst>
              <a:gd name="adj" fmla="val 5211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lvl="0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43" name="文本框 42"/>
          <p:cNvSpPr txBox="1"/>
          <p:nvPr/>
        </p:nvSpPr>
        <p:spPr>
          <a:xfrm>
            <a:off x="2530321" y="1103619"/>
            <a:ext cx="826707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Searcher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4" name="Shape 220"/>
          <p:cNvSpPr/>
          <p:nvPr/>
        </p:nvSpPr>
        <p:spPr>
          <a:xfrm rot="16200000">
            <a:off x="4361560" y="1551983"/>
            <a:ext cx="436771" cy="2190745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64" name="文本框 63"/>
          <p:cNvSpPr txBox="1"/>
          <p:nvPr/>
        </p:nvSpPr>
        <p:spPr>
          <a:xfrm>
            <a:off x="4336109" y="2452998"/>
            <a:ext cx="492881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rgbClr val="000000"/>
                </a:solidFill>
              </a:rPr>
              <a:t>Load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41" name="组 40"/>
          <p:cNvGrpSpPr/>
          <p:nvPr/>
        </p:nvGrpSpPr>
        <p:grpSpPr>
          <a:xfrm>
            <a:off x="3488541" y="1228896"/>
            <a:ext cx="2190749" cy="1025978"/>
            <a:chOff x="4630207" y="674691"/>
            <a:chExt cx="2487083" cy="1072078"/>
          </a:xfrm>
        </p:grpSpPr>
        <p:grpSp>
          <p:nvGrpSpPr>
            <p:cNvPr id="65" name="组 64"/>
            <p:cNvGrpSpPr/>
            <p:nvPr/>
          </p:nvGrpSpPr>
          <p:grpSpPr>
            <a:xfrm>
              <a:off x="4630207" y="674691"/>
              <a:ext cx="2487083" cy="1072078"/>
              <a:chOff x="2665933" y="1812396"/>
              <a:chExt cx="2771251" cy="1197492"/>
            </a:xfrm>
          </p:grpSpPr>
          <p:sp>
            <p:nvSpPr>
              <p:cNvPr id="66" name="Shape 724"/>
              <p:cNvSpPr/>
              <p:nvPr/>
            </p:nvSpPr>
            <p:spPr>
              <a:xfrm>
                <a:off x="2665933" y="1812396"/>
                <a:ext cx="2771251" cy="1197492"/>
              </a:xfrm>
              <a:prstGeom prst="roundRect">
                <a:avLst>
                  <a:gd name="adj" fmla="val 6724"/>
                </a:avLst>
              </a:prstGeom>
              <a:solidFill>
                <a:srgbClr val="0070C0"/>
              </a:solidFill>
              <a:ln w="12700">
                <a:miter lim="400000"/>
              </a:ln>
              <a:extLst>
                <a:ext uri="{C572A759-6A51-4108-AA02-DFA0A04FC94B}">
                  <ma14:wrappingTextBoxFlag xmlns:ma14="http://schemas.microsoft.com/office/mac/drawingml/2011/main" val="1"/>
                </a:ext>
              </a:extLst>
            </p:spPr>
            <p:txBody>
              <a:bodyPr lIns="71437" tIns="71437" rIns="71437" bIns="71437" anchor="t" anchorCtr="0"/>
              <a:lstStyle>
                <a:lvl1pPr algn="ctr">
                  <a:defRPr sz="1400">
                    <a:solidFill>
                      <a:srgbClr val="FFFFFF"/>
                    </a:solidFill>
                    <a:latin typeface="Microsoft YaHei"/>
                    <a:ea typeface="Microsoft YaHei"/>
                    <a:cs typeface="Microsoft YaHei"/>
                    <a:sym typeface="Microsoft YaHei"/>
                  </a:defRPr>
                </a:lvl1pPr>
              </a:lstStyle>
              <a:p>
                <a:pPr lvl="0">
                  <a:defRPr sz="1800">
                    <a:solidFill>
                      <a:srgbClr val="000000"/>
                    </a:solidFill>
                  </a:defRPr>
                </a:pPr>
                <a:endParaRPr sz="700" dirty="0">
                  <a:solidFill>
                    <a:srgbClr val="FFFFFF"/>
                  </a:solidFill>
                </a:endParaRPr>
              </a:p>
            </p:txBody>
          </p:sp>
          <p:sp>
            <p:nvSpPr>
              <p:cNvPr id="67" name="罐形 66"/>
              <p:cNvSpPr/>
              <p:nvPr/>
            </p:nvSpPr>
            <p:spPr>
              <a:xfrm>
                <a:off x="2813524" y="2231380"/>
                <a:ext cx="513869" cy="651155"/>
              </a:xfrm>
              <a:prstGeom prst="can">
                <a:avLst>
                  <a:gd name="adj" fmla="val 64683"/>
                </a:avLst>
              </a:prstGeom>
              <a:solidFill>
                <a:srgbClr val="41B2D3"/>
              </a:solidFill>
              <a:ln w="19050" cap="flat">
                <a:solidFill>
                  <a:srgbClr val="FFFFFF"/>
                </a:solidFill>
                <a:prstDash val="solid"/>
                <a:beve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ctr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6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罐形 67"/>
              <p:cNvSpPr/>
              <p:nvPr/>
            </p:nvSpPr>
            <p:spPr>
              <a:xfrm>
                <a:off x="3468632" y="2255176"/>
                <a:ext cx="513869" cy="651155"/>
              </a:xfrm>
              <a:prstGeom prst="can">
                <a:avLst>
                  <a:gd name="adj" fmla="val 64683"/>
                </a:avLst>
              </a:prstGeom>
              <a:solidFill>
                <a:srgbClr val="41B2D3"/>
              </a:solidFill>
              <a:ln w="19050" cap="flat">
                <a:solidFill>
                  <a:srgbClr val="FFFFFF"/>
                </a:solidFill>
                <a:prstDash val="solid"/>
                <a:beve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ctr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6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" name="罐形 68"/>
              <p:cNvSpPr/>
              <p:nvPr/>
            </p:nvSpPr>
            <p:spPr>
              <a:xfrm>
                <a:off x="4103635" y="2298551"/>
                <a:ext cx="513869" cy="651155"/>
              </a:xfrm>
              <a:prstGeom prst="can">
                <a:avLst>
                  <a:gd name="adj" fmla="val 64683"/>
                </a:avLst>
              </a:prstGeom>
              <a:solidFill>
                <a:srgbClr val="41B2D3"/>
              </a:solidFill>
              <a:ln w="19050" cap="flat">
                <a:solidFill>
                  <a:srgbClr val="FFFFFF"/>
                </a:solidFill>
                <a:prstDash val="solid"/>
                <a:beve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ctr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6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" name="罐形 69"/>
              <p:cNvSpPr/>
              <p:nvPr/>
            </p:nvSpPr>
            <p:spPr>
              <a:xfrm>
                <a:off x="4758742" y="2313888"/>
                <a:ext cx="513869" cy="651155"/>
              </a:xfrm>
              <a:prstGeom prst="can">
                <a:avLst>
                  <a:gd name="adj" fmla="val 64683"/>
                </a:avLst>
              </a:prstGeom>
              <a:solidFill>
                <a:srgbClr val="3366FF"/>
              </a:solidFill>
              <a:ln w="19050" cap="flat">
                <a:solidFill>
                  <a:srgbClr val="FFFFFF"/>
                </a:solidFill>
                <a:prstDash val="solid"/>
                <a:bevel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0" tIns="0" rIns="0" bIns="0" numCol="1" spcCol="38100" rtlCol="0" anchor="ctr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endParaRPr kumimoji="0" lang="zh-CN" altLang="en-US" sz="1600" b="0" i="0" u="none" strike="noStrike" cap="none" spc="0" normalizeH="0" baseline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1" name="文本框 70"/>
            <p:cNvSpPr txBox="1"/>
            <p:nvPr/>
          </p:nvSpPr>
          <p:spPr>
            <a:xfrm>
              <a:off x="4776249" y="701669"/>
              <a:ext cx="1851561" cy="28072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4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In-Memory</a:t>
              </a:r>
              <a:r>
                <a:rPr kumimoji="0" lang="zh-CN" altLang="en-US" sz="14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（</a:t>
              </a:r>
              <a:r>
                <a:rPr kumimoji="0" lang="en-US" altLang="zh-CN" sz="1400" b="0" i="0" u="none" strike="noStrike" cap="none" spc="0" normalizeH="0" baseline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MMap</a:t>
              </a:r>
              <a:r>
                <a:rPr kumimoji="0" lang="en-US" altLang="zh-CN" sz="14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)</a:t>
              </a:r>
              <a:endParaRPr kumimoji="0" lang="zh-CN" altLang="en-US" sz="1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8" name="Shape 777"/>
          <p:cNvSpPr/>
          <p:nvPr/>
        </p:nvSpPr>
        <p:spPr>
          <a:xfrm>
            <a:off x="6380547" y="692923"/>
            <a:ext cx="2719798" cy="41370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square" lIns="0" tIns="0" rIns="0" bIns="0">
            <a:spAutoFit/>
          </a:bodyPr>
          <a:lstStyle/>
          <a:p>
            <a:pPr lvl="0" defTabSz="844200">
              <a:lnSpc>
                <a:spcPct val="150000"/>
              </a:lnSpc>
              <a:defRPr sz="1800"/>
            </a:pPr>
            <a:r>
              <a:rPr lang="en-US" sz="18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全量索引构建</a:t>
            </a:r>
            <a:endParaRPr sz="1800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90500" lvl="0" indent="-190500" defTabSz="844200">
              <a:lnSpc>
                <a:spcPct val="150000"/>
              </a:lnSpc>
              <a:buClr>
                <a:srgbClr val="FFFFFF"/>
              </a:buClr>
              <a:buSzPct val="100000"/>
              <a:buChar char="-"/>
              <a:defRPr sz="1800"/>
            </a:pPr>
            <a:r>
              <a:rPr lang="zh-CN" altLang="en-US" sz="1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对所有文档重新构建索引，并替换旧索引数据</a:t>
            </a:r>
            <a:endParaRPr lang="en-US" altLang="zh-CN" sz="1400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844200">
              <a:lnSpc>
                <a:spcPct val="150000"/>
              </a:lnSpc>
              <a:defRPr sz="1800"/>
            </a:pPr>
            <a:r>
              <a:rPr lang="zh-CN" altLang="en-US" sz="18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增量索引构</a:t>
            </a:r>
            <a:r>
              <a:rPr lang="zh-CN" altLang="en-US" sz="18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</a:t>
            </a:r>
          </a:p>
          <a:p>
            <a:pPr marL="190500" lvl="0" indent="-190500" defTabSz="844200">
              <a:lnSpc>
                <a:spcPct val="150000"/>
              </a:lnSpc>
              <a:buClr>
                <a:srgbClr val="FFFFFF"/>
              </a:buClr>
              <a:buSzPct val="100000"/>
              <a:buChar char="-"/>
              <a:defRPr sz="1800"/>
            </a:pPr>
            <a:r>
              <a:rPr lang="zh-CN" altLang="en-US" sz="1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对新增文档批量构建增量索引，合并至索引库中</a:t>
            </a:r>
            <a:endParaRPr lang="en-US" altLang="zh-CN" sz="1400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844200">
              <a:lnSpc>
                <a:spcPct val="150000"/>
              </a:lnSpc>
              <a:defRPr sz="1800"/>
            </a:pPr>
            <a:r>
              <a:rPr lang="zh-CN" altLang="en-US" sz="18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实时索引更新</a:t>
            </a:r>
            <a:endParaRPr lang="zh-CN" altLang="en-US" sz="18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90500" lvl="0" indent="-190500" defTabSz="844200">
              <a:lnSpc>
                <a:spcPct val="150000"/>
              </a:lnSpc>
              <a:buClr>
                <a:srgbClr val="FFFFFF"/>
              </a:buClr>
              <a:buSzPct val="100000"/>
              <a:buChar char="-"/>
              <a:defRPr sz="1800"/>
            </a:pPr>
            <a:r>
              <a:rPr lang="en-US" altLang="en-US" sz="1400" dirty="0" err="1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Builder通过定时flush内存索引至磁盘，Searcher从磁盘Load新索引，实现分钟级或小时级更新时效性</a:t>
            </a:r>
            <a:endParaRPr lang="en-US" altLang="en-US" sz="1400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190500" lvl="0" indent="-190500" defTabSz="844200">
              <a:lnSpc>
                <a:spcPct val="150000"/>
              </a:lnSpc>
              <a:buClr>
                <a:srgbClr val="FFFFFF"/>
              </a:buClr>
              <a:buSzPct val="100000"/>
              <a:buChar char="-"/>
              <a:defRPr sz="1800"/>
            </a:pPr>
            <a:r>
              <a:rPr lang="en-US" altLang="en-US" sz="1400" dirty="0" smtClean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性能较差</a:t>
            </a:r>
            <a:endParaRPr lang="en-US" altLang="zh-CN" sz="1400" dirty="0" smtClean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0" name="直线箭头连接符 9"/>
          <p:cNvCxnSpPr>
            <a:endCxn id="9" idx="1"/>
          </p:cNvCxnSpPr>
          <p:nvPr/>
        </p:nvCxnSpPr>
        <p:spPr>
          <a:xfrm>
            <a:off x="1964532" y="5826126"/>
            <a:ext cx="384968" cy="3119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直线箭头连接符 52"/>
          <p:cNvCxnSpPr>
            <a:stCxn id="9" idx="0"/>
            <a:endCxn id="35" idx="2"/>
          </p:cNvCxnSpPr>
          <p:nvPr/>
        </p:nvCxnSpPr>
        <p:spPr>
          <a:xfrm flipV="1">
            <a:off x="4167187" y="4548489"/>
            <a:ext cx="3097" cy="328916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5" name="直线箭头连接符 54"/>
          <p:cNvCxnSpPr/>
          <p:nvPr/>
        </p:nvCxnSpPr>
        <p:spPr>
          <a:xfrm flipH="1" flipV="1">
            <a:off x="4664632" y="2921620"/>
            <a:ext cx="1023" cy="408290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6" name="直线箭头连接符 55"/>
          <p:cNvCxnSpPr>
            <a:stCxn id="66" idx="2"/>
            <a:endCxn id="44" idx="3"/>
          </p:cNvCxnSpPr>
          <p:nvPr/>
        </p:nvCxnSpPr>
        <p:spPr>
          <a:xfrm flipH="1">
            <a:off x="4579946" y="2254874"/>
            <a:ext cx="3970" cy="174096"/>
          </a:xfrm>
          <a:prstGeom prst="straightConnector1">
            <a:avLst/>
          </a:prstGeom>
          <a:noFill/>
          <a:ln w="19050" cap="flat">
            <a:solidFill>
              <a:srgbClr val="46A4BC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9" name="直线箭头连接符 58"/>
          <p:cNvCxnSpPr>
            <a:stCxn id="5" idx="3"/>
            <a:endCxn id="32" idx="1"/>
          </p:cNvCxnSpPr>
          <p:nvPr/>
        </p:nvCxnSpPr>
        <p:spPr>
          <a:xfrm flipV="1">
            <a:off x="2940845" y="5916026"/>
            <a:ext cx="289722" cy="13276"/>
          </a:xfrm>
          <a:prstGeom prst="straightConnector1">
            <a:avLst/>
          </a:prstGeom>
          <a:noFill/>
          <a:ln w="19050" cap="flat">
            <a:solidFill>
              <a:srgbClr val="41B2D3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2" name="直线箭头连接符 61"/>
          <p:cNvCxnSpPr/>
          <p:nvPr/>
        </p:nvCxnSpPr>
        <p:spPr>
          <a:xfrm>
            <a:off x="3744755" y="5969308"/>
            <a:ext cx="321473" cy="4704"/>
          </a:xfrm>
          <a:prstGeom prst="straightConnector1">
            <a:avLst/>
          </a:prstGeom>
          <a:noFill/>
          <a:ln w="19050" cap="flat">
            <a:solidFill>
              <a:srgbClr val="41B2D3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3" name="直线箭头连接符 62"/>
          <p:cNvCxnSpPr/>
          <p:nvPr/>
        </p:nvCxnSpPr>
        <p:spPr>
          <a:xfrm>
            <a:off x="4780599" y="5826433"/>
            <a:ext cx="321473" cy="4704"/>
          </a:xfrm>
          <a:prstGeom prst="straightConnector1">
            <a:avLst/>
          </a:prstGeom>
          <a:noFill/>
          <a:ln w="19050" cap="flat">
            <a:solidFill>
              <a:srgbClr val="41B2D3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3" name="Shape 143"/>
          <p:cNvSpPr/>
          <p:nvPr/>
        </p:nvSpPr>
        <p:spPr>
          <a:xfrm>
            <a:off x="86792" y="39418"/>
            <a:ext cx="2144175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单机架构</a:t>
            </a:r>
            <a:endParaRPr sz="4000" dirty="0">
              <a:solidFill>
                <a:srgbClr val="FFFFFF"/>
              </a:solidFill>
            </a:endParaRPr>
          </a:p>
        </p:txBody>
      </p:sp>
      <p:cxnSp>
        <p:nvCxnSpPr>
          <p:cNvPr id="75" name="直线箭头连接符 74"/>
          <p:cNvCxnSpPr/>
          <p:nvPr/>
        </p:nvCxnSpPr>
        <p:spPr>
          <a:xfrm flipH="1">
            <a:off x="4179094" y="63501"/>
            <a:ext cx="11907" cy="360000"/>
          </a:xfrm>
          <a:prstGeom prst="straightConnector1">
            <a:avLst/>
          </a:prstGeom>
          <a:noFill/>
          <a:ln w="19050" cap="flat">
            <a:solidFill>
              <a:schemeClr val="bg1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76" name="文本框 75"/>
          <p:cNvSpPr txBox="1"/>
          <p:nvPr/>
        </p:nvSpPr>
        <p:spPr>
          <a:xfrm>
            <a:off x="3484562" y="47625"/>
            <a:ext cx="60529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Query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Shape 220"/>
          <p:cNvSpPr/>
          <p:nvPr/>
        </p:nvSpPr>
        <p:spPr>
          <a:xfrm>
            <a:off x="3143250" y="418509"/>
            <a:ext cx="2029731" cy="454616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r>
              <a:rPr lang="en-US" dirty="0" err="1"/>
              <a:t>h</a:t>
            </a:r>
            <a:r>
              <a:rPr lang="en-US" dirty="0" err="1" smtClean="0"/>
              <a:t>ttpd</a:t>
            </a:r>
            <a:endParaRPr dirty="0"/>
          </a:p>
        </p:txBody>
      </p:sp>
      <p:cxnSp>
        <p:nvCxnSpPr>
          <p:cNvPr id="78" name="直线箭头连接符 77"/>
          <p:cNvCxnSpPr>
            <a:stCxn id="77" idx="2"/>
            <a:endCxn id="42" idx="0"/>
          </p:cNvCxnSpPr>
          <p:nvPr/>
        </p:nvCxnSpPr>
        <p:spPr>
          <a:xfrm flipH="1">
            <a:off x="4150590" y="873125"/>
            <a:ext cx="7526" cy="301626"/>
          </a:xfrm>
          <a:prstGeom prst="straightConnector1">
            <a:avLst/>
          </a:prstGeom>
          <a:noFill/>
          <a:ln w="19050" cap="flat">
            <a:solidFill>
              <a:schemeClr val="bg1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4260015021"/>
      </p:ext>
    </p:extLst>
  </p:cSld>
  <p:clrMapOvr>
    <a:masterClrMapping/>
  </p:clrMapOvr>
  <p:transition xmlns:p14="http://schemas.microsoft.com/office/powerpoint/2010/main" spd="med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2134512" y="1161696"/>
            <a:ext cx="822960" cy="824400"/>
          </a:xfrm>
          <a:prstGeom prst="ellipse">
            <a:avLst/>
          </a:prstGeom>
          <a:noFill/>
          <a:ln w="50800" cap="flat">
            <a:solidFill>
              <a:srgbClr val="EE7F26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73421" y="1389426"/>
            <a:ext cx="553996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EE7F26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100w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EE7F26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8" name="组 7"/>
          <p:cNvGrpSpPr/>
          <p:nvPr/>
        </p:nvGrpSpPr>
        <p:grpSpPr>
          <a:xfrm>
            <a:off x="5379203" y="599717"/>
            <a:ext cx="1944000" cy="1944000"/>
            <a:chOff x="5629275" y="2905756"/>
            <a:chExt cx="914400" cy="685800"/>
          </a:xfrm>
        </p:grpSpPr>
        <p:sp>
          <p:nvSpPr>
            <p:cNvPr id="6" name="椭圆 5"/>
            <p:cNvSpPr/>
            <p:nvPr/>
          </p:nvSpPr>
          <p:spPr>
            <a:xfrm>
              <a:off x="5629275" y="2905756"/>
              <a:ext cx="914400" cy="685800"/>
            </a:xfrm>
            <a:prstGeom prst="ellipse">
              <a:avLst/>
            </a:prstGeom>
            <a:noFill/>
            <a:ln w="50800" cap="flat">
              <a:solidFill>
                <a:srgbClr val="EE7F26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5840457" y="3097472"/>
              <a:ext cx="575545" cy="271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4400" b="0" i="0" u="none" strike="noStrike" cap="none" spc="0" normalizeH="0" baseline="0" dirty="0" smtClean="0">
                  <a:ln>
                    <a:noFill/>
                  </a:ln>
                  <a:solidFill>
                    <a:srgbClr val="EE7F26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1</a:t>
              </a:r>
              <a:r>
                <a:rPr kumimoji="0" lang="zh-CN" altLang="en-US" sz="4400" b="0" i="0" u="none" strike="noStrike" cap="none" spc="0" normalizeH="0" baseline="0" dirty="0" smtClean="0">
                  <a:ln>
                    <a:noFill/>
                  </a:ln>
                  <a:solidFill>
                    <a:srgbClr val="EE7F26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亿</a:t>
              </a:r>
              <a:r>
                <a:rPr kumimoji="0" lang="en-US" altLang="zh-CN" sz="4400" b="0" i="0" u="none" strike="noStrike" cap="none" spc="0" normalizeH="0" baseline="0" dirty="0" smtClean="0">
                  <a:ln>
                    <a:noFill/>
                  </a:ln>
                  <a:solidFill>
                    <a:srgbClr val="EE7F26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+</a:t>
              </a:r>
              <a:endPara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EE7F26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9" name="椭圆 18"/>
          <p:cNvSpPr/>
          <p:nvPr/>
        </p:nvSpPr>
        <p:spPr>
          <a:xfrm>
            <a:off x="2140702" y="3990625"/>
            <a:ext cx="822960" cy="824400"/>
          </a:xfrm>
          <a:prstGeom prst="ellipse">
            <a:avLst/>
          </a:prstGeom>
          <a:noFill/>
          <a:ln w="50800" cap="flat">
            <a:solidFill>
              <a:srgbClr val="EE7F26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295486" y="4218355"/>
            <a:ext cx="553996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EE7F26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100w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EE7F26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5313972" y="3428612"/>
            <a:ext cx="1944003" cy="1944000"/>
          </a:xfrm>
          <a:prstGeom prst="ellipse">
            <a:avLst/>
          </a:prstGeom>
          <a:noFill/>
          <a:ln w="50800" cap="flat">
            <a:solidFill>
              <a:srgbClr val="EE7F26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5350185" y="4019738"/>
            <a:ext cx="1920655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0" i="0" u="none" strike="noStrike" cap="none" spc="0" normalizeH="0" baseline="0" dirty="0" smtClean="0">
                <a:ln>
                  <a:noFill/>
                </a:ln>
                <a:solidFill>
                  <a:srgbClr val="EE7F26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500</a:t>
            </a:r>
            <a:r>
              <a:rPr lang="zh-CN" altLang="en-US" sz="4400" dirty="0" smtClean="0">
                <a:solidFill>
                  <a:srgbClr val="EE7F26"/>
                </a:solidFill>
              </a:rPr>
              <a:t>0</a:t>
            </a:r>
            <a:r>
              <a:rPr lang="en-US" altLang="zh-CN" sz="4400" dirty="0" smtClean="0">
                <a:solidFill>
                  <a:srgbClr val="EE7F26"/>
                </a:solidFill>
              </a:rPr>
              <a:t>w+</a:t>
            </a:r>
            <a:endParaRPr kumimoji="0" lang="zh-CN" altLang="en-US" sz="4400" b="0" i="0" u="none" strike="noStrike" cap="none" spc="0" normalizeH="0" baseline="0" dirty="0">
              <a:ln>
                <a:noFill/>
              </a:ln>
              <a:solidFill>
                <a:srgbClr val="EE7F26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" name="直线箭头连接符 2"/>
          <p:cNvCxnSpPr>
            <a:stCxn id="4" idx="6"/>
            <a:endCxn id="6" idx="2"/>
          </p:cNvCxnSpPr>
          <p:nvPr/>
        </p:nvCxnSpPr>
        <p:spPr>
          <a:xfrm flipV="1">
            <a:off x="2957472" y="1571717"/>
            <a:ext cx="2421731" cy="2179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直线箭头连接符 15"/>
          <p:cNvCxnSpPr>
            <a:stCxn id="19" idx="6"/>
            <a:endCxn id="22" idx="2"/>
          </p:cNvCxnSpPr>
          <p:nvPr/>
        </p:nvCxnSpPr>
        <p:spPr>
          <a:xfrm flipV="1">
            <a:off x="2963662" y="4400612"/>
            <a:ext cx="2350310" cy="2213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4" name="文本框 23"/>
          <p:cNvSpPr txBox="1"/>
          <p:nvPr/>
        </p:nvSpPr>
        <p:spPr>
          <a:xfrm>
            <a:off x="824826" y="1103673"/>
            <a:ext cx="81047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zh-CN" altLang="en-US" sz="2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Calibri"/>
              </a:rPr>
              <a:t>数据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Calibri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842925" y="3805608"/>
            <a:ext cx="481560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Calibri"/>
              </a:rPr>
              <a:t>PV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Calibri"/>
            </a:endParaRPr>
          </a:p>
        </p:txBody>
      </p:sp>
      <p:sp>
        <p:nvSpPr>
          <p:cNvPr id="26" name="笑脸 25"/>
          <p:cNvSpPr/>
          <p:nvPr/>
        </p:nvSpPr>
        <p:spPr>
          <a:xfrm>
            <a:off x="2123627" y="5977493"/>
            <a:ext cx="822960" cy="824400"/>
          </a:xfrm>
          <a:prstGeom prst="smileyFace">
            <a:avLst/>
          </a:prstGeom>
          <a:solidFill>
            <a:srgbClr val="EE7F26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笑脸 26"/>
          <p:cNvSpPr/>
          <p:nvPr/>
        </p:nvSpPr>
        <p:spPr>
          <a:xfrm>
            <a:off x="5871674" y="5977493"/>
            <a:ext cx="822960" cy="824400"/>
          </a:xfrm>
          <a:prstGeom prst="smileyFace">
            <a:avLst>
              <a:gd name="adj" fmla="val -4653"/>
            </a:avLst>
          </a:prstGeom>
          <a:solidFill>
            <a:srgbClr val="EE7F26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8128936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316"/>
          <p:cNvSpPr/>
          <p:nvPr/>
        </p:nvSpPr>
        <p:spPr>
          <a:xfrm>
            <a:off x="478056" y="4763456"/>
            <a:ext cx="3872112" cy="1668401"/>
          </a:xfrm>
          <a:prstGeom prst="roundRect">
            <a:avLst>
              <a:gd name="adj" fmla="val 5211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lvl="0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52" name="Shape 52"/>
          <p:cNvSpPr>
            <a:spLocks noGrp="1"/>
          </p:cNvSpPr>
          <p:nvPr>
            <p:ph type="sldNum" sz="quarter" idx="4294967295"/>
          </p:nvPr>
        </p:nvSpPr>
        <p:spPr>
          <a:xfrm>
            <a:off x="9021128" y="6520815"/>
            <a:ext cx="122873" cy="277369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normAutofit/>
          </a:bodyPr>
          <a:lstStyle>
            <a:lvl1pPr>
              <a:lnSpc>
                <a:spcPct val="80000"/>
              </a:lnSpc>
              <a:defRPr sz="900"/>
            </a:lvl1pPr>
          </a:lstStyle>
          <a:p>
            <a:pPr lvl="0">
              <a:defRPr sz="1800"/>
            </a:pPr>
            <a:fld id="{86CB4B4D-7CA3-9044-876B-883B54F8677D}" type="slidenum">
              <a:rPr sz="900"/>
              <a:t>7</a:t>
            </a:fld>
            <a:endParaRPr sz="900"/>
          </a:p>
        </p:txBody>
      </p:sp>
      <p:sp>
        <p:nvSpPr>
          <p:cNvPr id="4" name="Shape 316"/>
          <p:cNvSpPr/>
          <p:nvPr/>
        </p:nvSpPr>
        <p:spPr>
          <a:xfrm>
            <a:off x="4774406" y="4825031"/>
            <a:ext cx="3441630" cy="1577886"/>
          </a:xfrm>
          <a:prstGeom prst="roundRect">
            <a:avLst>
              <a:gd name="adj" fmla="val 5211"/>
            </a:avLst>
          </a:prstGeom>
          <a:solidFill>
            <a:srgbClr val="DDDDDD"/>
          </a:solidFill>
          <a:ln w="12700">
            <a:miter lim="400000"/>
          </a:ln>
        </p:spPr>
        <p:txBody>
          <a:bodyPr lIns="71437" tIns="71437" rIns="71437" bIns="71437" anchor="ctr"/>
          <a:lstStyle/>
          <a:p>
            <a:pPr lvl="0">
              <a:defRPr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pPr>
            <a:endParaRPr/>
          </a:p>
        </p:txBody>
      </p:sp>
      <p:sp>
        <p:nvSpPr>
          <p:cNvPr id="6" name="罐形 5"/>
          <p:cNvSpPr/>
          <p:nvPr/>
        </p:nvSpPr>
        <p:spPr>
          <a:xfrm>
            <a:off x="1308616" y="4907246"/>
            <a:ext cx="648000" cy="406080"/>
          </a:xfrm>
          <a:prstGeom prst="can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" name="Shape 220"/>
          <p:cNvSpPr/>
          <p:nvPr/>
        </p:nvSpPr>
        <p:spPr>
          <a:xfrm rot="16200000">
            <a:off x="2476350" y="4448826"/>
            <a:ext cx="446428" cy="3035667"/>
          </a:xfrm>
          <a:prstGeom prst="roundRect">
            <a:avLst>
              <a:gd name="adj" fmla="val 17036"/>
            </a:avLst>
          </a:prstGeom>
          <a:solidFill>
            <a:srgbClr val="FF8000"/>
          </a:solidFill>
          <a:ln w="12700" cap="flat">
            <a:noFill/>
            <a:miter lim="400000"/>
          </a:ln>
          <a:effectLst/>
        </p:spPr>
        <p:txBody>
          <a:bodyPr wrap="square" lIns="0" tIns="0" rIns="0" bIns="0" numCol="1" anchor="ctr">
            <a:noAutofit/>
          </a:bodyPr>
          <a:lstStyle/>
          <a:p>
            <a:pPr lvl="0" algn="ctr" defTabSz="100523">
              <a:defRPr sz="1800"/>
            </a:pPr>
            <a:endParaRPr dirty="0"/>
          </a:p>
        </p:txBody>
      </p:sp>
      <p:sp>
        <p:nvSpPr>
          <p:cNvPr id="9" name="文本框 8"/>
          <p:cNvSpPr txBox="1"/>
          <p:nvPr/>
        </p:nvSpPr>
        <p:spPr>
          <a:xfrm>
            <a:off x="2060588" y="5771831"/>
            <a:ext cx="1446468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Offline</a:t>
            </a:r>
            <a:r>
              <a:rPr kumimoji="0" lang="zh-CN" altLang="en-US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Build Job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78066" y="4825026"/>
            <a:ext cx="879819" cy="73866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 smtClean="0">
                <a:solidFill>
                  <a:srgbClr val="000000"/>
                </a:solidFill>
              </a:rPr>
              <a:t>全量</a:t>
            </a:r>
            <a:r>
              <a:rPr lang="en-US" altLang="zh-CN" sz="1400" dirty="0" smtClean="0">
                <a:solidFill>
                  <a:srgbClr val="000000"/>
                </a:solidFill>
              </a:rPr>
              <a:t>/</a:t>
            </a:r>
            <a:r>
              <a:rPr lang="zh-CN" altLang="en-US" sz="1400" dirty="0" smtClean="0">
                <a:solidFill>
                  <a:srgbClr val="000000"/>
                </a:solidFill>
              </a:rPr>
              <a:t>增量</a:t>
            </a:r>
            <a:endParaRPr lang="en-US" altLang="zh-CN" sz="1400" dirty="0" smtClean="0">
              <a:solidFill>
                <a:srgbClr val="000000"/>
              </a:solidFill>
            </a:endParaRPr>
          </a:p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zh-CN" sz="1400" dirty="0" smtClean="0">
                <a:solidFill>
                  <a:srgbClr val="000000"/>
                </a:solidFill>
              </a:rPr>
              <a:t>(</a:t>
            </a:r>
            <a:r>
              <a:rPr kumimoji="0" lang="en-US" altLang="zh-CN" sz="1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Hadoop</a:t>
            </a: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)</a:t>
            </a:r>
            <a:endParaRPr lang="en-US" altLang="en-US" sz="1400" dirty="0" smtClean="0">
              <a:solidFill>
                <a:srgbClr val="000000"/>
              </a:solidFill>
            </a:endParaRPr>
          </a:p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(</a:t>
            </a:r>
            <a:r>
              <a:rPr kumimoji="0" lang="en-US" altLang="zh-CN" sz="1400" b="0" i="0" u="none" strike="noStrike" cap="none" spc="0" normalizeH="0" baseline="0" dirty="0" err="1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Pangu</a:t>
            </a:r>
            <a:r>
              <a:rPr kumimoji="0" lang="en-US" altLang="zh-CN" sz="1400" b="0" i="0" u="none" strike="noStrike" cap="none" spc="0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)</a:t>
            </a:r>
            <a:endParaRPr kumimoji="0" lang="zh-CN" altLang="en-US" sz="1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罐形 23"/>
          <p:cNvSpPr/>
          <p:nvPr/>
        </p:nvSpPr>
        <p:spPr>
          <a:xfrm>
            <a:off x="2060571" y="4905400"/>
            <a:ext cx="648000" cy="406080"/>
          </a:xfrm>
          <a:prstGeom prst="can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" name="罐形 24"/>
          <p:cNvSpPr/>
          <p:nvPr/>
        </p:nvSpPr>
        <p:spPr>
          <a:xfrm>
            <a:off x="2829788" y="4905398"/>
            <a:ext cx="648000" cy="406080"/>
          </a:xfrm>
          <a:prstGeom prst="can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" name="罐形 25"/>
          <p:cNvSpPr/>
          <p:nvPr/>
        </p:nvSpPr>
        <p:spPr>
          <a:xfrm>
            <a:off x="3590344" y="4890005"/>
            <a:ext cx="648000" cy="406080"/>
          </a:xfrm>
          <a:prstGeom prst="can">
            <a:avLst/>
          </a:prstGeom>
          <a:solidFill>
            <a:srgbClr val="41B2D3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883081" y="4852042"/>
            <a:ext cx="810476" cy="307775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1400" dirty="0" smtClean="0">
                <a:solidFill>
                  <a:srgbClr val="000000"/>
                </a:solidFill>
              </a:rPr>
              <a:t>实时更新</a:t>
            </a:r>
            <a:endParaRPr lang="en-US" altLang="zh-CN" sz="1400" dirty="0" smtClean="0">
              <a:solidFill>
                <a:srgbClr val="000000"/>
              </a:solidFill>
            </a:endParaRPr>
          </a:p>
        </p:txBody>
      </p:sp>
      <p:sp>
        <p:nvSpPr>
          <p:cNvPr id="28" name="矩形 27"/>
          <p:cNvSpPr>
            <a:spLocks/>
          </p:cNvSpPr>
          <p:nvPr/>
        </p:nvSpPr>
        <p:spPr>
          <a:xfrm>
            <a:off x="1285876" y="1852407"/>
            <a:ext cx="1285876" cy="2433844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 w="19050" cap="flat">
            <a:noFill/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Shape 706"/>
          <p:cNvSpPr/>
          <p:nvPr/>
        </p:nvSpPr>
        <p:spPr>
          <a:xfrm>
            <a:off x="1428385" y="2096378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1" name="Shape 706"/>
          <p:cNvSpPr/>
          <p:nvPr/>
        </p:nvSpPr>
        <p:spPr>
          <a:xfrm>
            <a:off x="1440289" y="2826634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2" name="Shape 706"/>
          <p:cNvSpPr/>
          <p:nvPr/>
        </p:nvSpPr>
        <p:spPr>
          <a:xfrm>
            <a:off x="1440290" y="3572760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3" name="矩形 32"/>
          <p:cNvSpPr>
            <a:spLocks/>
          </p:cNvSpPr>
          <p:nvPr/>
        </p:nvSpPr>
        <p:spPr>
          <a:xfrm>
            <a:off x="2999408" y="1860661"/>
            <a:ext cx="1427972" cy="2433600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 w="19050" cap="flat">
            <a:noFill/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Shape 706"/>
          <p:cNvSpPr/>
          <p:nvPr/>
        </p:nvSpPr>
        <p:spPr>
          <a:xfrm>
            <a:off x="3236387" y="2120509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5" name="Shape 706"/>
          <p:cNvSpPr/>
          <p:nvPr/>
        </p:nvSpPr>
        <p:spPr>
          <a:xfrm>
            <a:off x="3248292" y="2850765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6" name="Shape 706"/>
          <p:cNvSpPr/>
          <p:nvPr/>
        </p:nvSpPr>
        <p:spPr>
          <a:xfrm>
            <a:off x="3248293" y="3596890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7" name="矩形 36"/>
          <p:cNvSpPr>
            <a:spLocks/>
          </p:cNvSpPr>
          <p:nvPr/>
        </p:nvSpPr>
        <p:spPr>
          <a:xfrm>
            <a:off x="4821063" y="1892411"/>
            <a:ext cx="1427972" cy="2433600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 w="19050" cap="flat">
            <a:noFill/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8" name="Shape 706"/>
          <p:cNvSpPr/>
          <p:nvPr/>
        </p:nvSpPr>
        <p:spPr>
          <a:xfrm>
            <a:off x="5058043" y="2152258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39" name="Shape 706"/>
          <p:cNvSpPr/>
          <p:nvPr/>
        </p:nvSpPr>
        <p:spPr>
          <a:xfrm>
            <a:off x="5069947" y="2882515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0" name="Shape 706"/>
          <p:cNvSpPr/>
          <p:nvPr/>
        </p:nvSpPr>
        <p:spPr>
          <a:xfrm>
            <a:off x="5069948" y="3628640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1" name="矩形 40"/>
          <p:cNvSpPr>
            <a:spLocks/>
          </p:cNvSpPr>
          <p:nvPr/>
        </p:nvSpPr>
        <p:spPr>
          <a:xfrm>
            <a:off x="6666533" y="1860660"/>
            <a:ext cx="1427972" cy="2433600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 w="19050" cap="flat">
            <a:noFill/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2" name="Shape 706"/>
          <p:cNvSpPr/>
          <p:nvPr/>
        </p:nvSpPr>
        <p:spPr>
          <a:xfrm>
            <a:off x="6903513" y="2120508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3" name="Shape 706"/>
          <p:cNvSpPr/>
          <p:nvPr/>
        </p:nvSpPr>
        <p:spPr>
          <a:xfrm>
            <a:off x="6915417" y="2850764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4" name="Shape 706"/>
          <p:cNvSpPr/>
          <p:nvPr/>
        </p:nvSpPr>
        <p:spPr>
          <a:xfrm>
            <a:off x="6915418" y="3596889"/>
            <a:ext cx="990809" cy="444008"/>
          </a:xfrm>
          <a:prstGeom prst="roundRect">
            <a:avLst>
              <a:gd name="adj" fmla="val 15118"/>
            </a:avLst>
          </a:prstGeom>
          <a:solidFill>
            <a:srgbClr val="0D7E57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Searcher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5" name="矩形 44"/>
          <p:cNvSpPr>
            <a:spLocks/>
          </p:cNvSpPr>
          <p:nvPr/>
        </p:nvSpPr>
        <p:spPr>
          <a:xfrm>
            <a:off x="2227724" y="531345"/>
            <a:ext cx="3923841" cy="720000"/>
          </a:xfrm>
          <a:prstGeom prst="rect">
            <a:avLst/>
          </a:prstGeom>
          <a:solidFill>
            <a:schemeClr val="tx1">
              <a:lumMod val="95000"/>
              <a:lumOff val="5000"/>
              <a:alpha val="40000"/>
            </a:schemeClr>
          </a:solidFill>
          <a:ln w="19050" cap="flat">
            <a:noFill/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6" name="Shape 689"/>
          <p:cNvSpPr/>
          <p:nvPr/>
        </p:nvSpPr>
        <p:spPr>
          <a:xfrm>
            <a:off x="3041389" y="651075"/>
            <a:ext cx="1018644" cy="444304"/>
          </a:xfrm>
          <a:prstGeom prst="roundRect">
            <a:avLst>
              <a:gd name="adj" fmla="val 15118"/>
            </a:avLst>
          </a:prstGeom>
          <a:solidFill>
            <a:srgbClr val="A8377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Merger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7" name="Shape 689"/>
          <p:cNvSpPr/>
          <p:nvPr/>
        </p:nvSpPr>
        <p:spPr>
          <a:xfrm>
            <a:off x="4345361" y="659331"/>
            <a:ext cx="1018644" cy="444304"/>
          </a:xfrm>
          <a:prstGeom prst="roundRect">
            <a:avLst>
              <a:gd name="adj" fmla="val 15118"/>
            </a:avLst>
          </a:prstGeom>
          <a:solidFill>
            <a:srgbClr val="A8377B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3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300" dirty="0" smtClean="0">
                <a:solidFill>
                  <a:srgbClr val="FFFFFF"/>
                </a:solidFill>
              </a:rPr>
              <a:t>Merger</a:t>
            </a:r>
            <a:endParaRPr sz="1300" dirty="0">
              <a:solidFill>
                <a:srgbClr val="FFFFFF"/>
              </a:solidFill>
            </a:endParaRPr>
          </a:p>
        </p:txBody>
      </p:sp>
      <p:sp>
        <p:nvSpPr>
          <p:cNvPr id="48" name="Shape 724"/>
          <p:cNvSpPr/>
          <p:nvPr/>
        </p:nvSpPr>
        <p:spPr>
          <a:xfrm>
            <a:off x="8531375" y="365125"/>
            <a:ext cx="588813" cy="6048374"/>
          </a:xfrm>
          <a:prstGeom prst="roundRect">
            <a:avLst>
              <a:gd name="adj" fmla="val 6724"/>
            </a:avLst>
          </a:prstGeom>
          <a:solidFill>
            <a:srgbClr val="0070C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1400" dirty="0" smtClean="0">
                <a:solidFill>
                  <a:srgbClr val="FFFFFF"/>
                </a:solidFill>
              </a:rPr>
              <a:t>CM</a:t>
            </a:r>
          </a:p>
        </p:txBody>
      </p:sp>
      <p:cxnSp>
        <p:nvCxnSpPr>
          <p:cNvPr id="51" name="直线箭头连接符 50"/>
          <p:cNvCxnSpPr>
            <a:stCxn id="20" idx="0"/>
            <a:endCxn id="28" idx="2"/>
          </p:cNvCxnSpPr>
          <p:nvPr/>
        </p:nvCxnSpPr>
        <p:spPr>
          <a:xfrm flipH="1" flipV="1">
            <a:off x="1928814" y="4286251"/>
            <a:ext cx="485298" cy="477205"/>
          </a:xfrm>
          <a:prstGeom prst="straightConnector1">
            <a:avLst/>
          </a:prstGeom>
          <a:noFill/>
          <a:ln w="19050" cap="flat">
            <a:solidFill>
              <a:srgbClr val="41B2D3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1" name="直线箭头连接符 60"/>
          <p:cNvCxnSpPr>
            <a:stCxn id="20" idx="0"/>
            <a:endCxn id="33" idx="2"/>
          </p:cNvCxnSpPr>
          <p:nvPr/>
        </p:nvCxnSpPr>
        <p:spPr>
          <a:xfrm flipV="1">
            <a:off x="2414112" y="4294261"/>
            <a:ext cx="1299282" cy="469195"/>
          </a:xfrm>
          <a:prstGeom prst="straightConnector1">
            <a:avLst/>
          </a:prstGeom>
          <a:noFill/>
          <a:ln w="19050" cap="flat">
            <a:solidFill>
              <a:srgbClr val="41B2D3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4" name="直线箭头连接符 63"/>
          <p:cNvCxnSpPr>
            <a:stCxn id="20" idx="0"/>
            <a:endCxn id="37" idx="2"/>
          </p:cNvCxnSpPr>
          <p:nvPr/>
        </p:nvCxnSpPr>
        <p:spPr>
          <a:xfrm flipV="1">
            <a:off x="2414112" y="4326011"/>
            <a:ext cx="3120937" cy="437445"/>
          </a:xfrm>
          <a:prstGeom prst="straightConnector1">
            <a:avLst/>
          </a:prstGeom>
          <a:noFill/>
          <a:ln w="19050" cap="flat">
            <a:solidFill>
              <a:srgbClr val="41B2D3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7" name="直线箭头连接符 66"/>
          <p:cNvCxnSpPr>
            <a:stCxn id="20" idx="0"/>
            <a:endCxn id="41" idx="2"/>
          </p:cNvCxnSpPr>
          <p:nvPr/>
        </p:nvCxnSpPr>
        <p:spPr>
          <a:xfrm flipV="1">
            <a:off x="2414112" y="4294260"/>
            <a:ext cx="4966407" cy="469196"/>
          </a:xfrm>
          <a:prstGeom prst="straightConnector1">
            <a:avLst/>
          </a:prstGeom>
          <a:noFill/>
          <a:ln w="19050" cap="flat">
            <a:solidFill>
              <a:srgbClr val="41B2D3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0" name="直线箭头连接符 69"/>
          <p:cNvCxnSpPr>
            <a:stCxn id="4" idx="0"/>
            <a:endCxn id="28" idx="2"/>
          </p:cNvCxnSpPr>
          <p:nvPr/>
        </p:nvCxnSpPr>
        <p:spPr>
          <a:xfrm flipH="1" flipV="1">
            <a:off x="1928814" y="4286251"/>
            <a:ext cx="4566407" cy="538780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3" name="直线箭头连接符 72"/>
          <p:cNvCxnSpPr>
            <a:stCxn id="4" idx="0"/>
            <a:endCxn id="33" idx="2"/>
          </p:cNvCxnSpPr>
          <p:nvPr/>
        </p:nvCxnSpPr>
        <p:spPr>
          <a:xfrm flipH="1" flipV="1">
            <a:off x="3713394" y="4294261"/>
            <a:ext cx="2781827" cy="530770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6" name="直线箭头连接符 75"/>
          <p:cNvCxnSpPr>
            <a:stCxn id="4" idx="0"/>
            <a:endCxn id="37" idx="2"/>
          </p:cNvCxnSpPr>
          <p:nvPr/>
        </p:nvCxnSpPr>
        <p:spPr>
          <a:xfrm flipH="1" flipV="1">
            <a:off x="5535049" y="4326011"/>
            <a:ext cx="960172" cy="499020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9" name="直线箭头连接符 78"/>
          <p:cNvCxnSpPr>
            <a:stCxn id="4" idx="0"/>
            <a:endCxn id="41" idx="2"/>
          </p:cNvCxnSpPr>
          <p:nvPr/>
        </p:nvCxnSpPr>
        <p:spPr>
          <a:xfrm flipV="1">
            <a:off x="6495221" y="4294260"/>
            <a:ext cx="885298" cy="530771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2" name="直线箭头连接符 81"/>
          <p:cNvCxnSpPr>
            <a:stCxn id="45" idx="2"/>
            <a:endCxn id="28" idx="0"/>
          </p:cNvCxnSpPr>
          <p:nvPr/>
        </p:nvCxnSpPr>
        <p:spPr>
          <a:xfrm flipH="1">
            <a:off x="1928814" y="1251345"/>
            <a:ext cx="2260831" cy="601062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8" name="直线箭头连接符 87"/>
          <p:cNvCxnSpPr>
            <a:stCxn id="45" idx="2"/>
            <a:endCxn id="37" idx="0"/>
          </p:cNvCxnSpPr>
          <p:nvPr/>
        </p:nvCxnSpPr>
        <p:spPr>
          <a:xfrm>
            <a:off x="4189645" y="1251345"/>
            <a:ext cx="1345404" cy="641066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1" name="直线箭头连接符 90"/>
          <p:cNvCxnSpPr>
            <a:stCxn id="45" idx="2"/>
            <a:endCxn id="41" idx="0"/>
          </p:cNvCxnSpPr>
          <p:nvPr/>
        </p:nvCxnSpPr>
        <p:spPr>
          <a:xfrm>
            <a:off x="4189645" y="1251345"/>
            <a:ext cx="3190874" cy="609315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6" name="直线箭头连接符 105"/>
          <p:cNvCxnSpPr>
            <a:endCxn id="45" idx="3"/>
          </p:cNvCxnSpPr>
          <p:nvPr/>
        </p:nvCxnSpPr>
        <p:spPr>
          <a:xfrm flipH="1">
            <a:off x="6151565" y="873125"/>
            <a:ext cx="2373310" cy="18220"/>
          </a:xfrm>
          <a:prstGeom prst="straightConnector1">
            <a:avLst/>
          </a:prstGeom>
          <a:noFill/>
          <a:ln w="19050" cap="flat">
            <a:solidFill>
              <a:srgbClr val="2270C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1" name="直线箭头连接符 110"/>
          <p:cNvCxnSpPr>
            <a:endCxn id="41" idx="3"/>
          </p:cNvCxnSpPr>
          <p:nvPr/>
        </p:nvCxnSpPr>
        <p:spPr>
          <a:xfrm flipH="1" flipV="1">
            <a:off x="8094505" y="3077460"/>
            <a:ext cx="462120" cy="2290"/>
          </a:xfrm>
          <a:prstGeom prst="straightConnector1">
            <a:avLst/>
          </a:prstGeom>
          <a:noFill/>
          <a:ln w="19050" cap="flat">
            <a:solidFill>
              <a:srgbClr val="2270C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7" name="直线箭头连接符 116"/>
          <p:cNvCxnSpPr>
            <a:endCxn id="4" idx="3"/>
          </p:cNvCxnSpPr>
          <p:nvPr/>
        </p:nvCxnSpPr>
        <p:spPr>
          <a:xfrm flipH="1" flipV="1">
            <a:off x="8216035" y="5613974"/>
            <a:ext cx="356467" cy="5777"/>
          </a:xfrm>
          <a:prstGeom prst="straightConnector1">
            <a:avLst/>
          </a:prstGeom>
          <a:noFill/>
          <a:ln w="19050" cap="flat">
            <a:solidFill>
              <a:srgbClr val="2270C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1" name="直线箭头连接符 120"/>
          <p:cNvCxnSpPr/>
          <p:nvPr/>
        </p:nvCxnSpPr>
        <p:spPr>
          <a:xfrm flipH="1">
            <a:off x="4226719" y="1"/>
            <a:ext cx="11907" cy="444500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4" name="文本框 123"/>
          <p:cNvSpPr txBox="1"/>
          <p:nvPr/>
        </p:nvSpPr>
        <p:spPr>
          <a:xfrm>
            <a:off x="3643312" y="0"/>
            <a:ext cx="60529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Query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5" name="直线箭头连接符 124"/>
          <p:cNvCxnSpPr/>
          <p:nvPr/>
        </p:nvCxnSpPr>
        <p:spPr>
          <a:xfrm flipV="1">
            <a:off x="2424903" y="6437530"/>
            <a:ext cx="4836" cy="388721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28" name="文本框 127"/>
          <p:cNvSpPr txBox="1"/>
          <p:nvPr/>
        </p:nvSpPr>
        <p:spPr>
          <a:xfrm>
            <a:off x="1466691" y="6451738"/>
            <a:ext cx="913068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dirty="0" smtClean="0">
                <a:solidFill>
                  <a:schemeClr val="bg1"/>
                </a:solidFill>
              </a:rPr>
              <a:t>全量数据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9" name="直线箭头连接符 128"/>
          <p:cNvCxnSpPr/>
          <p:nvPr/>
        </p:nvCxnSpPr>
        <p:spPr>
          <a:xfrm flipV="1">
            <a:off x="5328286" y="6437530"/>
            <a:ext cx="4836" cy="388721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0" name="文本框 129"/>
          <p:cNvSpPr txBox="1"/>
          <p:nvPr/>
        </p:nvSpPr>
        <p:spPr>
          <a:xfrm>
            <a:off x="4679634" y="6419988"/>
            <a:ext cx="602587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bg1"/>
                </a:solidFill>
              </a:rPr>
              <a:t>Feed1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1" name="直线箭头连接符 130"/>
          <p:cNvCxnSpPr/>
          <p:nvPr/>
        </p:nvCxnSpPr>
        <p:spPr>
          <a:xfrm flipV="1">
            <a:off x="6108383" y="6469279"/>
            <a:ext cx="4836" cy="388721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2" name="文本框 131"/>
          <p:cNvSpPr txBox="1"/>
          <p:nvPr/>
        </p:nvSpPr>
        <p:spPr>
          <a:xfrm>
            <a:off x="5459732" y="6451738"/>
            <a:ext cx="602587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bg1"/>
                </a:solidFill>
              </a:rPr>
              <a:t>Feed2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4" name="直线箭头连接符 133"/>
          <p:cNvCxnSpPr/>
          <p:nvPr/>
        </p:nvCxnSpPr>
        <p:spPr>
          <a:xfrm flipV="1">
            <a:off x="6924200" y="6453403"/>
            <a:ext cx="4836" cy="388721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5" name="文本框 134"/>
          <p:cNvSpPr txBox="1"/>
          <p:nvPr/>
        </p:nvSpPr>
        <p:spPr>
          <a:xfrm>
            <a:off x="6275549" y="6435862"/>
            <a:ext cx="602587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bg1"/>
                </a:solidFill>
              </a:rPr>
              <a:t>Feed3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36" name="直线箭头连接符 135"/>
          <p:cNvCxnSpPr/>
          <p:nvPr/>
        </p:nvCxnSpPr>
        <p:spPr>
          <a:xfrm flipV="1">
            <a:off x="7781450" y="6437528"/>
            <a:ext cx="4836" cy="388721"/>
          </a:xfrm>
          <a:prstGeom prst="straightConnector1">
            <a:avLst/>
          </a:prstGeom>
          <a:noFill/>
          <a:ln w="19050" cap="flat">
            <a:solidFill>
              <a:srgbClr val="EE7F26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7" name="文本框 136"/>
          <p:cNvSpPr txBox="1"/>
          <p:nvPr/>
        </p:nvSpPr>
        <p:spPr>
          <a:xfrm>
            <a:off x="7132799" y="6419987"/>
            <a:ext cx="605292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dirty="0" smtClean="0">
                <a:solidFill>
                  <a:schemeClr val="bg1"/>
                </a:solidFill>
              </a:rPr>
              <a:t>Feed4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118" name="组 117"/>
          <p:cNvGrpSpPr/>
          <p:nvPr/>
        </p:nvGrpSpPr>
        <p:grpSpPr>
          <a:xfrm>
            <a:off x="4862143" y="5318121"/>
            <a:ext cx="1507707" cy="1000126"/>
            <a:chOff x="4862143" y="5318121"/>
            <a:chExt cx="1507707" cy="1000126"/>
          </a:xfrm>
        </p:grpSpPr>
        <p:sp>
          <p:nvSpPr>
            <p:cNvPr id="10" name="Shape 220"/>
            <p:cNvSpPr/>
            <p:nvPr/>
          </p:nvSpPr>
          <p:spPr>
            <a:xfrm rot="16200000">
              <a:off x="5115934" y="5064330"/>
              <a:ext cx="1000126" cy="1507707"/>
            </a:xfrm>
            <a:prstGeom prst="roundRect">
              <a:avLst>
                <a:gd name="adj" fmla="val 17036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4932203" y="5325483"/>
              <a:ext cx="988911" cy="338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Dispatcher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Shape 220"/>
            <p:cNvSpPr/>
            <p:nvPr/>
          </p:nvSpPr>
          <p:spPr>
            <a:xfrm rot="16200000">
              <a:off x="4880297" y="5815166"/>
              <a:ext cx="446428" cy="2942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5012721" y="5747928"/>
              <a:ext cx="226031" cy="338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B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Shape 220"/>
            <p:cNvSpPr/>
            <p:nvPr/>
          </p:nvSpPr>
          <p:spPr>
            <a:xfrm rot="16200000">
              <a:off x="5219861" y="5823423"/>
              <a:ext cx="446428" cy="2942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41" name="文本框 140"/>
            <p:cNvSpPr txBox="1"/>
            <p:nvPr/>
          </p:nvSpPr>
          <p:spPr>
            <a:xfrm>
              <a:off x="5352285" y="5756185"/>
              <a:ext cx="226031" cy="338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B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Shape 220"/>
            <p:cNvSpPr/>
            <p:nvPr/>
          </p:nvSpPr>
          <p:spPr>
            <a:xfrm rot="16200000">
              <a:off x="5565138" y="5839298"/>
              <a:ext cx="446428" cy="2942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43" name="文本框 142"/>
            <p:cNvSpPr txBox="1"/>
            <p:nvPr/>
          </p:nvSpPr>
          <p:spPr>
            <a:xfrm>
              <a:off x="5697562" y="5772060"/>
              <a:ext cx="226031" cy="338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B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Shape 220"/>
            <p:cNvSpPr/>
            <p:nvPr/>
          </p:nvSpPr>
          <p:spPr>
            <a:xfrm rot="16200000">
              <a:off x="5898508" y="5839298"/>
              <a:ext cx="446428" cy="2942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45" name="文本框 144"/>
            <p:cNvSpPr txBox="1"/>
            <p:nvPr/>
          </p:nvSpPr>
          <p:spPr>
            <a:xfrm>
              <a:off x="6030933" y="5772060"/>
              <a:ext cx="226031" cy="338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B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6" name="组 115"/>
          <p:cNvGrpSpPr/>
          <p:nvPr/>
        </p:nvGrpSpPr>
        <p:grpSpPr>
          <a:xfrm>
            <a:off x="6559022" y="5310501"/>
            <a:ext cx="1507707" cy="1000126"/>
            <a:chOff x="6559022" y="5310501"/>
            <a:chExt cx="1507707" cy="1000126"/>
          </a:xfrm>
        </p:grpSpPr>
        <p:sp>
          <p:nvSpPr>
            <p:cNvPr id="150" name="Shape 220"/>
            <p:cNvSpPr/>
            <p:nvPr/>
          </p:nvSpPr>
          <p:spPr>
            <a:xfrm rot="16200000">
              <a:off x="6812813" y="5056710"/>
              <a:ext cx="1000126" cy="1507707"/>
            </a:xfrm>
            <a:prstGeom prst="roundRect">
              <a:avLst>
                <a:gd name="adj" fmla="val 17036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51" name="文本框 150"/>
            <p:cNvSpPr txBox="1"/>
            <p:nvPr/>
          </p:nvSpPr>
          <p:spPr>
            <a:xfrm>
              <a:off x="6629082" y="5317863"/>
              <a:ext cx="988911" cy="338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Dispatcher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Shape 220"/>
            <p:cNvSpPr/>
            <p:nvPr/>
          </p:nvSpPr>
          <p:spPr>
            <a:xfrm rot="16200000">
              <a:off x="6577176" y="5807546"/>
              <a:ext cx="446428" cy="2942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53" name="文本框 152"/>
            <p:cNvSpPr txBox="1"/>
            <p:nvPr/>
          </p:nvSpPr>
          <p:spPr>
            <a:xfrm>
              <a:off x="6709600" y="5740308"/>
              <a:ext cx="226031" cy="338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B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Shape 220"/>
            <p:cNvSpPr/>
            <p:nvPr/>
          </p:nvSpPr>
          <p:spPr>
            <a:xfrm rot="16200000">
              <a:off x="6916740" y="5815803"/>
              <a:ext cx="446428" cy="2942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55" name="文本框 154"/>
            <p:cNvSpPr txBox="1"/>
            <p:nvPr/>
          </p:nvSpPr>
          <p:spPr>
            <a:xfrm>
              <a:off x="7049164" y="5748565"/>
              <a:ext cx="226031" cy="338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B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Shape 220"/>
            <p:cNvSpPr/>
            <p:nvPr/>
          </p:nvSpPr>
          <p:spPr>
            <a:xfrm rot="16200000">
              <a:off x="7262017" y="5831678"/>
              <a:ext cx="446428" cy="2942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57" name="文本框 156"/>
            <p:cNvSpPr txBox="1"/>
            <p:nvPr/>
          </p:nvSpPr>
          <p:spPr>
            <a:xfrm>
              <a:off x="7394441" y="5764440"/>
              <a:ext cx="226031" cy="338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B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Shape 220"/>
            <p:cNvSpPr/>
            <p:nvPr/>
          </p:nvSpPr>
          <p:spPr>
            <a:xfrm rot="16200000">
              <a:off x="7595387" y="5831678"/>
              <a:ext cx="446428" cy="294298"/>
            </a:xfrm>
            <a:prstGeom prst="roundRect">
              <a:avLst>
                <a:gd name="adj" fmla="val 17036"/>
              </a:avLst>
            </a:prstGeom>
            <a:solidFill>
              <a:srgbClr val="41B2D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159" name="文本框 158"/>
            <p:cNvSpPr txBox="1"/>
            <p:nvPr/>
          </p:nvSpPr>
          <p:spPr>
            <a:xfrm>
              <a:off x="7727812" y="5764440"/>
              <a:ext cx="226031" cy="33855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6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B</a:t>
              </a:r>
              <a:endParaRPr kumimoji="0" lang="zh-CN" altLang="en-US" sz="16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83" name="直线箭头连接符 82"/>
          <p:cNvCxnSpPr/>
          <p:nvPr/>
        </p:nvCxnSpPr>
        <p:spPr>
          <a:xfrm flipH="1">
            <a:off x="1036017" y="2004391"/>
            <a:ext cx="1" cy="861391"/>
          </a:xfrm>
          <a:prstGeom prst="straightConnector1">
            <a:avLst/>
          </a:prstGeom>
          <a:noFill/>
          <a:ln w="19050" cap="flat">
            <a:solidFill>
              <a:srgbClr val="41B2D3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2" name="直线箭头连接符 91"/>
          <p:cNvCxnSpPr/>
          <p:nvPr/>
        </p:nvCxnSpPr>
        <p:spPr>
          <a:xfrm flipV="1">
            <a:off x="1173179" y="1606817"/>
            <a:ext cx="546153" cy="664"/>
          </a:xfrm>
          <a:prstGeom prst="straightConnector1">
            <a:avLst/>
          </a:prstGeom>
          <a:noFill/>
          <a:ln w="19050" cap="flat">
            <a:solidFill>
              <a:srgbClr val="41B2D3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94" name="文本框 93"/>
          <p:cNvSpPr txBox="1"/>
          <p:nvPr/>
        </p:nvSpPr>
        <p:spPr>
          <a:xfrm>
            <a:off x="1769530" y="1408762"/>
            <a:ext cx="558003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shard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5" name="直线箭头连接符 104"/>
          <p:cNvCxnSpPr>
            <a:stCxn id="45" idx="2"/>
            <a:endCxn id="33" idx="0"/>
          </p:cNvCxnSpPr>
          <p:nvPr/>
        </p:nvCxnSpPr>
        <p:spPr>
          <a:xfrm flipH="1">
            <a:off x="3713394" y="1251345"/>
            <a:ext cx="476251" cy="609316"/>
          </a:xfrm>
          <a:prstGeom prst="straightConnector1">
            <a:avLst/>
          </a:prstGeom>
          <a:noFill/>
          <a:ln w="19050" cap="flat">
            <a:solidFill>
              <a:srgbClr val="9A3372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3" name="Shape 143"/>
          <p:cNvSpPr/>
          <p:nvPr/>
        </p:nvSpPr>
        <p:spPr>
          <a:xfrm>
            <a:off x="-8433" y="15875"/>
            <a:ext cx="2657136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分布式架构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138" name="Shape 724"/>
          <p:cNvSpPr/>
          <p:nvPr/>
        </p:nvSpPr>
        <p:spPr>
          <a:xfrm>
            <a:off x="0" y="857251"/>
            <a:ext cx="746125" cy="3627754"/>
          </a:xfrm>
          <a:prstGeom prst="roundRect">
            <a:avLst>
              <a:gd name="adj" fmla="val 6724"/>
            </a:avLst>
          </a:prstGeom>
          <a:solidFill>
            <a:srgbClr val="385E2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71437" tIns="71437" rIns="71437" bIns="71437" anchor="ctr"/>
          <a:lstStyle>
            <a:lvl1pPr algn="ctr">
              <a:defRPr sz="14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altLang="zh-CN" sz="1200" dirty="0" smtClean="0">
                <a:solidFill>
                  <a:srgbClr val="FFFFFF"/>
                </a:solidFill>
              </a:rPr>
              <a:t>Simon/Ganglia</a:t>
            </a:r>
            <a:r>
              <a:rPr lang="zh-CN" altLang="en-US" sz="1200" dirty="0" smtClean="0">
                <a:solidFill>
                  <a:srgbClr val="FFFFFF"/>
                </a:solidFill>
              </a:rPr>
              <a:t>监控</a:t>
            </a:r>
            <a:endParaRPr lang="en-US" altLang="zh-CN" sz="1200" dirty="0" smtClean="0">
              <a:solidFill>
                <a:srgbClr val="FFFFFF"/>
              </a:solidFill>
            </a:endParaRPr>
          </a:p>
        </p:txBody>
      </p:sp>
      <p:cxnSp>
        <p:nvCxnSpPr>
          <p:cNvPr id="147" name="直线箭头连接符 146"/>
          <p:cNvCxnSpPr/>
          <p:nvPr/>
        </p:nvCxnSpPr>
        <p:spPr>
          <a:xfrm>
            <a:off x="682625" y="1031875"/>
            <a:ext cx="1587500" cy="0"/>
          </a:xfrm>
          <a:prstGeom prst="straightConnector1">
            <a:avLst/>
          </a:prstGeom>
          <a:noFill/>
          <a:ln w="19050" cap="flat">
            <a:solidFill>
              <a:srgbClr val="385E2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8" name="直线箭头连接符 147"/>
          <p:cNvCxnSpPr>
            <a:endCxn id="28" idx="1"/>
          </p:cNvCxnSpPr>
          <p:nvPr/>
        </p:nvCxnSpPr>
        <p:spPr>
          <a:xfrm>
            <a:off x="730250" y="3063875"/>
            <a:ext cx="555626" cy="5454"/>
          </a:xfrm>
          <a:prstGeom prst="straightConnector1">
            <a:avLst/>
          </a:prstGeom>
          <a:noFill/>
          <a:ln w="19050" cap="flat">
            <a:solidFill>
              <a:srgbClr val="385E20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8" name="文本框 17"/>
          <p:cNvSpPr txBox="1"/>
          <p:nvPr/>
        </p:nvSpPr>
        <p:spPr>
          <a:xfrm rot="5400000">
            <a:off x="742472" y="3040450"/>
            <a:ext cx="652981" cy="33855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16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replica</a:t>
            </a: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81911607"/>
      </p:ext>
    </p:extLst>
  </p:cSld>
  <p:clrMapOvr>
    <a:masterClrMapping/>
  </p:clrMapOvr>
  <p:transition xmlns:p14="http://schemas.microsoft.com/office/powerpoint/2010/main" spd="med">
    <p:dissolve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" name="组 88"/>
          <p:cNvGrpSpPr/>
          <p:nvPr/>
        </p:nvGrpSpPr>
        <p:grpSpPr>
          <a:xfrm>
            <a:off x="49482" y="909460"/>
            <a:ext cx="6416263" cy="5441288"/>
            <a:chOff x="0" y="365125"/>
            <a:chExt cx="9120188" cy="6066732"/>
          </a:xfrm>
        </p:grpSpPr>
        <p:sp>
          <p:nvSpPr>
            <p:cNvPr id="2" name="Shape 316"/>
            <p:cNvSpPr/>
            <p:nvPr/>
          </p:nvSpPr>
          <p:spPr>
            <a:xfrm>
              <a:off x="478056" y="4763456"/>
              <a:ext cx="3872112" cy="1668401"/>
            </a:xfrm>
            <a:prstGeom prst="roundRect">
              <a:avLst>
                <a:gd name="adj" fmla="val 5211"/>
              </a:avLst>
            </a:prstGeom>
            <a:solidFill>
              <a:srgbClr val="DDDDD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lvl="0">
                <a:defRPr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endParaRPr sz="1000"/>
            </a:p>
          </p:txBody>
        </p:sp>
        <p:sp>
          <p:nvSpPr>
            <p:cNvPr id="4" name="Shape 316"/>
            <p:cNvSpPr/>
            <p:nvPr/>
          </p:nvSpPr>
          <p:spPr>
            <a:xfrm>
              <a:off x="4774406" y="4825031"/>
              <a:ext cx="3441630" cy="1577886"/>
            </a:xfrm>
            <a:prstGeom prst="roundRect">
              <a:avLst>
                <a:gd name="adj" fmla="val 5211"/>
              </a:avLst>
            </a:prstGeom>
            <a:solidFill>
              <a:srgbClr val="DDDDDD"/>
            </a:solidFill>
            <a:ln w="12700">
              <a:miter lim="400000"/>
            </a:ln>
          </p:spPr>
          <p:txBody>
            <a:bodyPr lIns="71437" tIns="71437" rIns="71437" bIns="71437" anchor="ctr"/>
            <a:lstStyle/>
            <a:p>
              <a:pPr lvl="0">
                <a:defRPr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pPr>
              <a:endParaRPr sz="1000"/>
            </a:p>
          </p:txBody>
        </p:sp>
        <p:sp>
          <p:nvSpPr>
            <p:cNvPr id="5" name="罐形 4"/>
            <p:cNvSpPr/>
            <p:nvPr/>
          </p:nvSpPr>
          <p:spPr>
            <a:xfrm>
              <a:off x="1308617" y="4973887"/>
              <a:ext cx="648000" cy="272797"/>
            </a:xfrm>
            <a:prstGeom prst="can">
              <a:avLst/>
            </a:prstGeom>
            <a:solidFill>
              <a:srgbClr val="41B2D3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" name="Shape 220"/>
            <p:cNvSpPr/>
            <p:nvPr/>
          </p:nvSpPr>
          <p:spPr>
            <a:xfrm rot="16200000">
              <a:off x="2476350" y="4448826"/>
              <a:ext cx="446428" cy="3035667"/>
            </a:xfrm>
            <a:prstGeom prst="roundRect">
              <a:avLst>
                <a:gd name="adj" fmla="val 17036"/>
              </a:avLst>
            </a:prstGeom>
            <a:solidFill>
              <a:srgbClr val="FF80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 algn="ctr" defTabSz="100523">
                <a:defRPr sz="1800"/>
              </a:pPr>
              <a:endParaRPr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2060588" y="5771831"/>
              <a:ext cx="1334307" cy="27452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10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Offline</a:t>
              </a:r>
              <a:r>
                <a:rPr kumimoji="0" lang="zh-CN" altLang="en-US" sz="10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 </a:t>
              </a:r>
              <a:r>
                <a:rPr kumimoji="0" lang="en-US" altLang="zh-CN" sz="10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Build Job</a:t>
              </a:r>
              <a:endPara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478065" y="4825026"/>
              <a:ext cx="850822" cy="56620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900" dirty="0" smtClean="0">
                  <a:solidFill>
                    <a:srgbClr val="000000"/>
                  </a:solidFill>
                </a:rPr>
                <a:t>全量</a:t>
              </a:r>
              <a:r>
                <a:rPr lang="en-US" altLang="zh-CN" sz="900" dirty="0" smtClean="0">
                  <a:solidFill>
                    <a:srgbClr val="000000"/>
                  </a:solidFill>
                </a:rPr>
                <a:t>/</a:t>
              </a:r>
              <a:r>
                <a:rPr lang="zh-CN" altLang="en-US" sz="900" dirty="0" smtClean="0">
                  <a:solidFill>
                    <a:srgbClr val="000000"/>
                  </a:solidFill>
                </a:rPr>
                <a:t>增量</a:t>
              </a:r>
              <a:endParaRPr lang="en-US" altLang="zh-CN" sz="900" dirty="0" smtClean="0">
                <a:solidFill>
                  <a:srgbClr val="000000"/>
                </a:solidFill>
              </a:endParaRPr>
            </a:p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zh-CN" sz="900" dirty="0" smtClean="0">
                  <a:solidFill>
                    <a:srgbClr val="000000"/>
                  </a:solidFill>
                </a:rPr>
                <a:t>(</a:t>
              </a:r>
              <a:r>
                <a:rPr kumimoji="0" lang="en-US" altLang="zh-CN" sz="900" b="0" i="0" u="none" strike="noStrike" cap="none" spc="0" normalizeH="0" baseline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Calibri"/>
                </a:rPr>
                <a:t>Hadoop</a:t>
              </a:r>
              <a:r>
                <a:rPr kumimoji="0" lang="en-US" altLang="zh-CN" sz="9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Calibri"/>
                </a:rPr>
                <a:t>)</a:t>
              </a:r>
              <a:endParaRPr lang="en-US" altLang="en-US" sz="900" dirty="0" smtClean="0">
                <a:solidFill>
                  <a:srgbClr val="000000"/>
                </a:solidFill>
              </a:endParaRPr>
            </a:p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altLang="zh-CN" sz="9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Calibri"/>
                </a:rPr>
                <a:t>(</a:t>
              </a:r>
              <a:r>
                <a:rPr kumimoji="0" lang="en-US" altLang="zh-CN" sz="900" b="0" i="0" u="none" strike="noStrike" cap="none" spc="0" normalizeH="0" baseline="0" dirty="0" err="1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Calibri"/>
                </a:rPr>
                <a:t>Pangu</a:t>
              </a:r>
              <a:r>
                <a:rPr kumimoji="0" lang="en-US" altLang="zh-CN" sz="9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sym typeface="Calibri"/>
                </a:rPr>
                <a:t>)</a:t>
              </a:r>
              <a:endParaRPr kumimoji="0" lang="zh-CN" altLang="en-US" sz="9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sym typeface="Calibri"/>
              </a:endParaRPr>
            </a:p>
          </p:txBody>
        </p:sp>
        <p:sp>
          <p:nvSpPr>
            <p:cNvPr id="9" name="罐形 8"/>
            <p:cNvSpPr/>
            <p:nvPr/>
          </p:nvSpPr>
          <p:spPr>
            <a:xfrm>
              <a:off x="2060571" y="4972039"/>
              <a:ext cx="648000" cy="272797"/>
            </a:xfrm>
            <a:prstGeom prst="can">
              <a:avLst/>
            </a:prstGeom>
            <a:solidFill>
              <a:srgbClr val="41B2D3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罐形 9"/>
            <p:cNvSpPr/>
            <p:nvPr/>
          </p:nvSpPr>
          <p:spPr>
            <a:xfrm>
              <a:off x="2829789" y="4972038"/>
              <a:ext cx="648000" cy="272797"/>
            </a:xfrm>
            <a:prstGeom prst="can">
              <a:avLst/>
            </a:prstGeom>
            <a:solidFill>
              <a:srgbClr val="41B2D3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罐形 10"/>
            <p:cNvSpPr/>
            <p:nvPr/>
          </p:nvSpPr>
          <p:spPr>
            <a:xfrm>
              <a:off x="3590344" y="4956645"/>
              <a:ext cx="648000" cy="272797"/>
            </a:xfrm>
            <a:prstGeom prst="can">
              <a:avLst/>
            </a:prstGeom>
            <a:solidFill>
              <a:srgbClr val="41B2D3"/>
            </a:solidFill>
            <a:ln w="19050" cap="flat">
              <a:solidFill>
                <a:srgbClr val="FFFFFF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883081" y="4852043"/>
              <a:ext cx="787460" cy="25736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zh-CN" altLang="en-US" sz="900" dirty="0" smtClean="0">
                  <a:solidFill>
                    <a:srgbClr val="000000"/>
                  </a:solidFill>
                </a:rPr>
                <a:t>实时更新</a:t>
              </a:r>
              <a:endParaRPr lang="en-US" altLang="zh-CN" sz="900" dirty="0" smtClean="0">
                <a:solidFill>
                  <a:srgbClr val="000000"/>
                </a:solidFill>
              </a:endParaRPr>
            </a:p>
          </p:txBody>
        </p:sp>
        <p:sp>
          <p:nvSpPr>
            <p:cNvPr id="13" name="矩形 12"/>
            <p:cNvSpPr>
              <a:spLocks/>
            </p:cNvSpPr>
            <p:nvPr/>
          </p:nvSpPr>
          <p:spPr>
            <a:xfrm>
              <a:off x="1176082" y="1935290"/>
              <a:ext cx="1551643" cy="2300966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Shape 706"/>
            <p:cNvSpPr/>
            <p:nvPr/>
          </p:nvSpPr>
          <p:spPr>
            <a:xfrm>
              <a:off x="1428385" y="2096378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15" name="Shape 706"/>
            <p:cNvSpPr/>
            <p:nvPr/>
          </p:nvSpPr>
          <p:spPr>
            <a:xfrm>
              <a:off x="1440289" y="2826634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16" name="Shape 706"/>
            <p:cNvSpPr/>
            <p:nvPr/>
          </p:nvSpPr>
          <p:spPr>
            <a:xfrm>
              <a:off x="1440290" y="3572760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17" name="矩形 16"/>
            <p:cNvSpPr>
              <a:spLocks/>
            </p:cNvSpPr>
            <p:nvPr/>
          </p:nvSpPr>
          <p:spPr>
            <a:xfrm>
              <a:off x="3021069" y="1935290"/>
              <a:ext cx="1466725" cy="2283266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Shape 706"/>
            <p:cNvSpPr/>
            <p:nvPr/>
          </p:nvSpPr>
          <p:spPr>
            <a:xfrm>
              <a:off x="3236387" y="2120509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19" name="Shape 706"/>
            <p:cNvSpPr/>
            <p:nvPr/>
          </p:nvSpPr>
          <p:spPr>
            <a:xfrm>
              <a:off x="3248292" y="2850765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20" name="Shape 706"/>
            <p:cNvSpPr/>
            <p:nvPr/>
          </p:nvSpPr>
          <p:spPr>
            <a:xfrm>
              <a:off x="3248293" y="3596890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21" name="矩形 20"/>
            <p:cNvSpPr>
              <a:spLocks/>
            </p:cNvSpPr>
            <p:nvPr/>
          </p:nvSpPr>
          <p:spPr>
            <a:xfrm>
              <a:off x="4781141" y="1952989"/>
              <a:ext cx="1556985" cy="2300966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Shape 706"/>
            <p:cNvSpPr/>
            <p:nvPr/>
          </p:nvSpPr>
          <p:spPr>
            <a:xfrm>
              <a:off x="5058043" y="2152258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23" name="Shape 706"/>
            <p:cNvSpPr/>
            <p:nvPr/>
          </p:nvSpPr>
          <p:spPr>
            <a:xfrm>
              <a:off x="5069947" y="2882515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24" name="Shape 706"/>
            <p:cNvSpPr/>
            <p:nvPr/>
          </p:nvSpPr>
          <p:spPr>
            <a:xfrm>
              <a:off x="5069948" y="3628640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25" name="矩形 24"/>
            <p:cNvSpPr>
              <a:spLocks/>
            </p:cNvSpPr>
            <p:nvPr/>
          </p:nvSpPr>
          <p:spPr>
            <a:xfrm>
              <a:off x="6631471" y="1988389"/>
              <a:ext cx="1463035" cy="2230167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Shape 706"/>
            <p:cNvSpPr/>
            <p:nvPr/>
          </p:nvSpPr>
          <p:spPr>
            <a:xfrm>
              <a:off x="6903513" y="2120508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27" name="Shape 706"/>
            <p:cNvSpPr/>
            <p:nvPr/>
          </p:nvSpPr>
          <p:spPr>
            <a:xfrm>
              <a:off x="6915417" y="2850764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28" name="Shape 706"/>
            <p:cNvSpPr/>
            <p:nvPr/>
          </p:nvSpPr>
          <p:spPr>
            <a:xfrm>
              <a:off x="6915418" y="3596889"/>
              <a:ext cx="990809" cy="444008"/>
            </a:xfrm>
            <a:prstGeom prst="roundRect">
              <a:avLst>
                <a:gd name="adj" fmla="val 15118"/>
              </a:avLst>
            </a:prstGeom>
            <a:solidFill>
              <a:srgbClr val="0D7E57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Searcher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29" name="矩形 28"/>
            <p:cNvSpPr>
              <a:spLocks/>
            </p:cNvSpPr>
            <p:nvPr/>
          </p:nvSpPr>
          <p:spPr>
            <a:xfrm>
              <a:off x="2250742" y="491404"/>
              <a:ext cx="3851574" cy="735662"/>
            </a:xfrm>
            <a:prstGeom prst="rect">
              <a:avLst/>
            </a:prstGeom>
            <a:solidFill>
              <a:schemeClr val="tx1">
                <a:lumMod val="95000"/>
                <a:lumOff val="5000"/>
                <a:alpha val="40000"/>
              </a:schemeClr>
            </a:solidFill>
            <a:ln w="19050" cap="flat">
              <a:noFill/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0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Shape 689"/>
            <p:cNvSpPr/>
            <p:nvPr/>
          </p:nvSpPr>
          <p:spPr>
            <a:xfrm>
              <a:off x="3041389" y="651075"/>
              <a:ext cx="1018644" cy="444304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Merger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31" name="Shape 689"/>
            <p:cNvSpPr/>
            <p:nvPr/>
          </p:nvSpPr>
          <p:spPr>
            <a:xfrm>
              <a:off x="4345361" y="659331"/>
              <a:ext cx="1018644" cy="444304"/>
            </a:xfrm>
            <a:prstGeom prst="roundRect">
              <a:avLst>
                <a:gd name="adj" fmla="val 15118"/>
              </a:avLst>
            </a:prstGeom>
            <a:solidFill>
              <a:srgbClr val="A8377B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3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Merger</a:t>
              </a:r>
              <a:endParaRPr sz="900" dirty="0">
                <a:solidFill>
                  <a:srgbClr val="FFFFFF"/>
                </a:solidFill>
              </a:endParaRPr>
            </a:p>
          </p:txBody>
        </p:sp>
        <p:sp>
          <p:nvSpPr>
            <p:cNvPr id="32" name="Shape 724"/>
            <p:cNvSpPr/>
            <p:nvPr/>
          </p:nvSpPr>
          <p:spPr>
            <a:xfrm>
              <a:off x="8531375" y="365125"/>
              <a:ext cx="588813" cy="6048374"/>
            </a:xfrm>
            <a:prstGeom prst="roundRect">
              <a:avLst>
                <a:gd name="adj" fmla="val 6724"/>
              </a:avLst>
            </a:prstGeom>
            <a:solidFill>
              <a:srgbClr val="0070C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4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sz="900" dirty="0" smtClean="0">
                  <a:solidFill>
                    <a:srgbClr val="FFFFFF"/>
                  </a:solidFill>
                </a:rPr>
                <a:t>CM</a:t>
              </a:r>
            </a:p>
          </p:txBody>
        </p:sp>
        <p:cxnSp>
          <p:nvCxnSpPr>
            <p:cNvPr id="33" name="直线箭头连接符 32"/>
            <p:cNvCxnSpPr>
              <a:stCxn id="2" idx="0"/>
              <a:endCxn id="13" idx="2"/>
            </p:cNvCxnSpPr>
            <p:nvPr/>
          </p:nvCxnSpPr>
          <p:spPr>
            <a:xfrm flipH="1" flipV="1">
              <a:off x="1951905" y="4236256"/>
              <a:ext cx="462207" cy="527200"/>
            </a:xfrm>
            <a:prstGeom prst="straightConnector1">
              <a:avLst/>
            </a:prstGeom>
            <a:noFill/>
            <a:ln w="19050" cap="flat">
              <a:solidFill>
                <a:srgbClr val="41B2D3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4" name="直线箭头连接符 33"/>
            <p:cNvCxnSpPr>
              <a:stCxn id="2" idx="0"/>
              <a:endCxn id="17" idx="2"/>
            </p:cNvCxnSpPr>
            <p:nvPr/>
          </p:nvCxnSpPr>
          <p:spPr>
            <a:xfrm flipV="1">
              <a:off x="2414111" y="4218556"/>
              <a:ext cx="1340321" cy="544900"/>
            </a:xfrm>
            <a:prstGeom prst="straightConnector1">
              <a:avLst/>
            </a:prstGeom>
            <a:noFill/>
            <a:ln w="19050" cap="flat">
              <a:solidFill>
                <a:srgbClr val="41B2D3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5" name="直线箭头连接符 34"/>
            <p:cNvCxnSpPr>
              <a:stCxn id="2" idx="0"/>
              <a:endCxn id="21" idx="2"/>
            </p:cNvCxnSpPr>
            <p:nvPr/>
          </p:nvCxnSpPr>
          <p:spPr>
            <a:xfrm flipV="1">
              <a:off x="2414111" y="4253955"/>
              <a:ext cx="3145523" cy="509500"/>
            </a:xfrm>
            <a:prstGeom prst="straightConnector1">
              <a:avLst/>
            </a:prstGeom>
            <a:noFill/>
            <a:ln w="19050" cap="flat">
              <a:solidFill>
                <a:srgbClr val="41B2D3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6" name="直线箭头连接符 35"/>
            <p:cNvCxnSpPr>
              <a:stCxn id="2" idx="0"/>
              <a:endCxn id="25" idx="2"/>
            </p:cNvCxnSpPr>
            <p:nvPr/>
          </p:nvCxnSpPr>
          <p:spPr>
            <a:xfrm flipV="1">
              <a:off x="2414111" y="4218556"/>
              <a:ext cx="4948878" cy="544900"/>
            </a:xfrm>
            <a:prstGeom prst="straightConnector1">
              <a:avLst/>
            </a:prstGeom>
            <a:noFill/>
            <a:ln w="19050" cap="flat">
              <a:solidFill>
                <a:srgbClr val="41B2D3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7" name="直线箭头连接符 36"/>
            <p:cNvCxnSpPr>
              <a:stCxn id="4" idx="0"/>
              <a:endCxn id="13" idx="2"/>
            </p:cNvCxnSpPr>
            <p:nvPr/>
          </p:nvCxnSpPr>
          <p:spPr>
            <a:xfrm flipH="1" flipV="1">
              <a:off x="1951905" y="4236256"/>
              <a:ext cx="4543316" cy="588775"/>
            </a:xfrm>
            <a:prstGeom prst="straightConnector1">
              <a:avLst/>
            </a:prstGeom>
            <a:noFill/>
            <a:ln w="19050" cap="flat">
              <a:solidFill>
                <a:srgbClr val="EE7F26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8" name="直线箭头连接符 37"/>
            <p:cNvCxnSpPr>
              <a:stCxn id="4" idx="0"/>
              <a:endCxn id="17" idx="2"/>
            </p:cNvCxnSpPr>
            <p:nvPr/>
          </p:nvCxnSpPr>
          <p:spPr>
            <a:xfrm flipH="1" flipV="1">
              <a:off x="3754432" y="4218556"/>
              <a:ext cx="2740788" cy="606475"/>
            </a:xfrm>
            <a:prstGeom prst="straightConnector1">
              <a:avLst/>
            </a:prstGeom>
            <a:noFill/>
            <a:ln w="19050" cap="flat">
              <a:solidFill>
                <a:srgbClr val="EE7F26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39" name="直线箭头连接符 38"/>
            <p:cNvCxnSpPr>
              <a:stCxn id="4" idx="0"/>
              <a:endCxn id="21" idx="2"/>
            </p:cNvCxnSpPr>
            <p:nvPr/>
          </p:nvCxnSpPr>
          <p:spPr>
            <a:xfrm flipH="1" flipV="1">
              <a:off x="5559634" y="4253955"/>
              <a:ext cx="935587" cy="571075"/>
            </a:xfrm>
            <a:prstGeom prst="straightConnector1">
              <a:avLst/>
            </a:prstGeom>
            <a:noFill/>
            <a:ln w="19050" cap="flat">
              <a:solidFill>
                <a:srgbClr val="EE7F26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0" name="直线箭头连接符 39"/>
            <p:cNvCxnSpPr>
              <a:stCxn id="4" idx="0"/>
              <a:endCxn id="25" idx="2"/>
            </p:cNvCxnSpPr>
            <p:nvPr/>
          </p:nvCxnSpPr>
          <p:spPr>
            <a:xfrm flipV="1">
              <a:off x="6495221" y="4218556"/>
              <a:ext cx="867768" cy="606475"/>
            </a:xfrm>
            <a:prstGeom prst="straightConnector1">
              <a:avLst/>
            </a:prstGeom>
            <a:noFill/>
            <a:ln w="19050" cap="flat">
              <a:solidFill>
                <a:srgbClr val="EE7F26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1" name="直线箭头连接符 40"/>
            <p:cNvCxnSpPr>
              <a:stCxn id="29" idx="2"/>
              <a:endCxn id="13" idx="0"/>
            </p:cNvCxnSpPr>
            <p:nvPr/>
          </p:nvCxnSpPr>
          <p:spPr>
            <a:xfrm flipH="1">
              <a:off x="1951905" y="1227066"/>
              <a:ext cx="2224625" cy="708224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2" name="直线箭头连接符 41"/>
            <p:cNvCxnSpPr>
              <a:stCxn id="29" idx="2"/>
              <a:endCxn id="21" idx="0"/>
            </p:cNvCxnSpPr>
            <p:nvPr/>
          </p:nvCxnSpPr>
          <p:spPr>
            <a:xfrm>
              <a:off x="4176529" y="1227066"/>
              <a:ext cx="1383105" cy="725923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3" name="直线箭头连接符 42"/>
            <p:cNvCxnSpPr>
              <a:stCxn id="29" idx="2"/>
              <a:endCxn id="25" idx="0"/>
            </p:cNvCxnSpPr>
            <p:nvPr/>
          </p:nvCxnSpPr>
          <p:spPr>
            <a:xfrm>
              <a:off x="4176529" y="1227066"/>
              <a:ext cx="3186460" cy="761323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4" name="直线箭头连接符 43"/>
            <p:cNvCxnSpPr>
              <a:endCxn id="29" idx="3"/>
            </p:cNvCxnSpPr>
            <p:nvPr/>
          </p:nvCxnSpPr>
          <p:spPr>
            <a:xfrm flipH="1">
              <a:off x="6102316" y="618069"/>
              <a:ext cx="2422562" cy="241166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5" name="直线箭头连接符 44"/>
            <p:cNvCxnSpPr>
              <a:endCxn id="25" idx="3"/>
            </p:cNvCxnSpPr>
            <p:nvPr/>
          </p:nvCxnSpPr>
          <p:spPr>
            <a:xfrm flipH="1">
              <a:off x="8094506" y="3079753"/>
              <a:ext cx="462126" cy="23719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6" name="直线箭头连接符 45"/>
            <p:cNvCxnSpPr>
              <a:endCxn id="4" idx="3"/>
            </p:cNvCxnSpPr>
            <p:nvPr/>
          </p:nvCxnSpPr>
          <p:spPr>
            <a:xfrm flipH="1" flipV="1">
              <a:off x="8216035" y="5613974"/>
              <a:ext cx="356467" cy="5777"/>
            </a:xfrm>
            <a:prstGeom prst="straightConnector1">
              <a:avLst/>
            </a:prstGeom>
            <a:noFill/>
            <a:ln w="19050" cap="flat">
              <a:solidFill>
                <a:srgbClr val="2270C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grpSp>
          <p:nvGrpSpPr>
            <p:cNvPr id="59" name="组 58"/>
            <p:cNvGrpSpPr/>
            <p:nvPr/>
          </p:nvGrpSpPr>
          <p:grpSpPr>
            <a:xfrm>
              <a:off x="4862143" y="5318121"/>
              <a:ext cx="1507707" cy="1000126"/>
              <a:chOff x="4862143" y="5318121"/>
              <a:chExt cx="1507707" cy="1000126"/>
            </a:xfrm>
          </p:grpSpPr>
          <p:sp>
            <p:nvSpPr>
              <p:cNvPr id="60" name="Shape 220"/>
              <p:cNvSpPr/>
              <p:nvPr/>
            </p:nvSpPr>
            <p:spPr>
              <a:xfrm rot="16200000">
                <a:off x="5115934" y="5064330"/>
                <a:ext cx="1000126" cy="1507707"/>
              </a:xfrm>
              <a:prstGeom prst="roundRect">
                <a:avLst>
                  <a:gd name="adj" fmla="val 17036"/>
                </a:avLst>
              </a:prstGeom>
              <a:solidFill>
                <a:srgbClr val="FF8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61" name="文本框 60"/>
              <p:cNvSpPr txBox="1"/>
              <p:nvPr/>
            </p:nvSpPr>
            <p:spPr>
              <a:xfrm>
                <a:off x="4932203" y="5325483"/>
                <a:ext cx="933285" cy="2745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0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Dispatcher</a:t>
                </a:r>
                <a:endParaRPr kumimoji="0" lang="zh-CN" altLang="en-US" sz="1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" name="Shape 220"/>
              <p:cNvSpPr/>
              <p:nvPr/>
            </p:nvSpPr>
            <p:spPr>
              <a:xfrm rot="16200000">
                <a:off x="4880297" y="5815166"/>
                <a:ext cx="446428" cy="2942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63" name="文本框 62"/>
              <p:cNvSpPr txBox="1"/>
              <p:nvPr/>
            </p:nvSpPr>
            <p:spPr>
              <a:xfrm>
                <a:off x="5012721" y="5747927"/>
                <a:ext cx="226031" cy="2745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0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B</a:t>
                </a:r>
                <a:endParaRPr kumimoji="0" lang="zh-CN" altLang="en-US" sz="1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" name="Shape 220"/>
              <p:cNvSpPr/>
              <p:nvPr/>
            </p:nvSpPr>
            <p:spPr>
              <a:xfrm rot="16200000">
                <a:off x="5219861" y="5823423"/>
                <a:ext cx="446428" cy="2942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65" name="文本框 64"/>
              <p:cNvSpPr txBox="1"/>
              <p:nvPr/>
            </p:nvSpPr>
            <p:spPr>
              <a:xfrm>
                <a:off x="5352285" y="5756185"/>
                <a:ext cx="226031" cy="2745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0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B</a:t>
                </a:r>
                <a:endParaRPr kumimoji="0" lang="zh-CN" altLang="en-US" sz="1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" name="Shape 220"/>
              <p:cNvSpPr/>
              <p:nvPr/>
            </p:nvSpPr>
            <p:spPr>
              <a:xfrm rot="16200000">
                <a:off x="5565138" y="5839298"/>
                <a:ext cx="446428" cy="2942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67" name="文本框 66"/>
              <p:cNvSpPr txBox="1"/>
              <p:nvPr/>
            </p:nvSpPr>
            <p:spPr>
              <a:xfrm>
                <a:off x="5697562" y="5772060"/>
                <a:ext cx="226031" cy="2745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0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B</a:t>
                </a:r>
                <a:endParaRPr kumimoji="0" lang="zh-CN" altLang="en-US" sz="1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8" name="Shape 220"/>
              <p:cNvSpPr/>
              <p:nvPr/>
            </p:nvSpPr>
            <p:spPr>
              <a:xfrm rot="16200000">
                <a:off x="5898508" y="5839298"/>
                <a:ext cx="446428" cy="2942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69" name="文本框 68"/>
              <p:cNvSpPr txBox="1"/>
              <p:nvPr/>
            </p:nvSpPr>
            <p:spPr>
              <a:xfrm>
                <a:off x="6030933" y="5772060"/>
                <a:ext cx="226031" cy="2745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0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B</a:t>
                </a:r>
                <a:endParaRPr kumimoji="0" lang="zh-CN" altLang="en-US" sz="1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70" name="组 69"/>
            <p:cNvGrpSpPr/>
            <p:nvPr/>
          </p:nvGrpSpPr>
          <p:grpSpPr>
            <a:xfrm>
              <a:off x="6559022" y="5310501"/>
              <a:ext cx="1507707" cy="1000126"/>
              <a:chOff x="6559022" y="5310501"/>
              <a:chExt cx="1507707" cy="1000126"/>
            </a:xfrm>
          </p:grpSpPr>
          <p:sp>
            <p:nvSpPr>
              <p:cNvPr id="71" name="Shape 220"/>
              <p:cNvSpPr/>
              <p:nvPr/>
            </p:nvSpPr>
            <p:spPr>
              <a:xfrm rot="16200000">
                <a:off x="6812813" y="5056710"/>
                <a:ext cx="1000126" cy="1507707"/>
              </a:xfrm>
              <a:prstGeom prst="roundRect">
                <a:avLst>
                  <a:gd name="adj" fmla="val 17036"/>
                </a:avLst>
              </a:prstGeom>
              <a:solidFill>
                <a:srgbClr val="FF800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72" name="文本框 71"/>
              <p:cNvSpPr txBox="1"/>
              <p:nvPr/>
            </p:nvSpPr>
            <p:spPr>
              <a:xfrm>
                <a:off x="6629082" y="5317863"/>
                <a:ext cx="933285" cy="2745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non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0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Dispatcher</a:t>
                </a:r>
                <a:endParaRPr kumimoji="0" lang="zh-CN" altLang="en-US" sz="1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" name="Shape 220"/>
              <p:cNvSpPr/>
              <p:nvPr/>
            </p:nvSpPr>
            <p:spPr>
              <a:xfrm rot="16200000">
                <a:off x="6577176" y="5807546"/>
                <a:ext cx="446428" cy="2942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74" name="文本框 73"/>
              <p:cNvSpPr txBox="1"/>
              <p:nvPr/>
            </p:nvSpPr>
            <p:spPr>
              <a:xfrm>
                <a:off x="6709600" y="5740307"/>
                <a:ext cx="226031" cy="2745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0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B</a:t>
                </a:r>
                <a:endParaRPr kumimoji="0" lang="zh-CN" altLang="en-US" sz="1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5" name="Shape 220"/>
              <p:cNvSpPr/>
              <p:nvPr/>
            </p:nvSpPr>
            <p:spPr>
              <a:xfrm rot="16200000">
                <a:off x="6916740" y="5815803"/>
                <a:ext cx="446428" cy="2942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76" name="文本框 75"/>
              <p:cNvSpPr txBox="1"/>
              <p:nvPr/>
            </p:nvSpPr>
            <p:spPr>
              <a:xfrm>
                <a:off x="7049164" y="5748565"/>
                <a:ext cx="226031" cy="2745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0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B</a:t>
                </a:r>
                <a:endParaRPr kumimoji="0" lang="zh-CN" altLang="en-US" sz="1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7" name="Shape 220"/>
              <p:cNvSpPr/>
              <p:nvPr/>
            </p:nvSpPr>
            <p:spPr>
              <a:xfrm rot="16200000">
                <a:off x="7262017" y="5831678"/>
                <a:ext cx="446428" cy="2942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78" name="文本框 77"/>
              <p:cNvSpPr txBox="1"/>
              <p:nvPr/>
            </p:nvSpPr>
            <p:spPr>
              <a:xfrm>
                <a:off x="7394441" y="5764440"/>
                <a:ext cx="226031" cy="2745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0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B</a:t>
                </a:r>
                <a:endParaRPr kumimoji="0" lang="zh-CN" altLang="en-US" sz="1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9" name="Shape 220"/>
              <p:cNvSpPr/>
              <p:nvPr/>
            </p:nvSpPr>
            <p:spPr>
              <a:xfrm rot="16200000">
                <a:off x="7595387" y="5831678"/>
                <a:ext cx="446428" cy="294298"/>
              </a:xfrm>
              <a:prstGeom prst="roundRect">
                <a:avLst>
                  <a:gd name="adj" fmla="val 17036"/>
                </a:avLst>
              </a:prstGeom>
              <a:solidFill>
                <a:srgbClr val="41B2D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 lvl="0" algn="ctr" defTabSz="100523">
                  <a:defRPr sz="1800"/>
                </a:pPr>
                <a:endParaRPr dirty="0"/>
              </a:p>
            </p:txBody>
          </p:sp>
          <p:sp>
            <p:nvSpPr>
              <p:cNvPr id="80" name="文本框 79"/>
              <p:cNvSpPr txBox="1"/>
              <p:nvPr/>
            </p:nvSpPr>
            <p:spPr>
              <a:xfrm>
                <a:off x="7727812" y="5764440"/>
                <a:ext cx="226031" cy="27452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844201" rtl="0" fontAlgn="auto" latinLnBrk="1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</a:pPr>
                <a:r>
                  <a:rPr kumimoji="0" lang="en-US" altLang="zh-CN" sz="1000" b="0" i="0" u="none" strike="noStrike" cap="none" spc="0" normalizeH="0" baseline="0" dirty="0" smtClean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Calibri"/>
                    <a:ea typeface="Calibri"/>
                    <a:cs typeface="Calibri"/>
                    <a:sym typeface="Calibri"/>
                  </a:rPr>
                  <a:t>B</a:t>
                </a:r>
                <a:endParaRPr kumimoji="0" lang="zh-CN" altLang="en-US" sz="10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cxnSp>
          <p:nvCxnSpPr>
            <p:cNvPr id="84" name="直线箭头连接符 83"/>
            <p:cNvCxnSpPr>
              <a:stCxn id="29" idx="2"/>
              <a:endCxn id="17" idx="0"/>
            </p:cNvCxnSpPr>
            <p:nvPr/>
          </p:nvCxnSpPr>
          <p:spPr>
            <a:xfrm flipH="1">
              <a:off x="3754432" y="1227066"/>
              <a:ext cx="422097" cy="708224"/>
            </a:xfrm>
            <a:prstGeom prst="straightConnector1">
              <a:avLst/>
            </a:prstGeom>
            <a:noFill/>
            <a:ln w="19050" cap="flat">
              <a:solidFill>
                <a:srgbClr val="9A3372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85" name="Shape 724"/>
            <p:cNvSpPr/>
            <p:nvPr/>
          </p:nvSpPr>
          <p:spPr>
            <a:xfrm>
              <a:off x="0" y="564970"/>
              <a:ext cx="746125" cy="3920035"/>
            </a:xfrm>
            <a:prstGeom prst="roundRect">
              <a:avLst>
                <a:gd name="adj" fmla="val 6724"/>
              </a:avLst>
            </a:prstGeom>
            <a:solidFill>
              <a:srgbClr val="385E20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lIns="71437" tIns="71437" rIns="71437" bIns="71437" anchor="ctr"/>
            <a:lstStyle>
              <a:lvl1pPr algn="ctr">
                <a:defRPr sz="1400">
                  <a:solidFill>
                    <a:srgbClr val="FFFFFF"/>
                  </a:solidFill>
                  <a:latin typeface="Microsoft YaHei"/>
                  <a:ea typeface="Microsoft YaHei"/>
                  <a:cs typeface="Microsoft YaHei"/>
                  <a:sym typeface="Microsoft YaHei"/>
                </a:defRPr>
              </a:lvl1pPr>
            </a:lstStyle>
            <a:p>
              <a:pPr lvl="0">
                <a:defRPr sz="1800">
                  <a:solidFill>
                    <a:srgbClr val="000000"/>
                  </a:solidFill>
                </a:defRPr>
              </a:pPr>
              <a:r>
                <a:rPr lang="en-US" altLang="zh-CN" sz="800" dirty="0" smtClean="0">
                  <a:solidFill>
                    <a:srgbClr val="FFFFFF"/>
                  </a:solidFill>
                </a:rPr>
                <a:t>Simon/Ganglia</a:t>
              </a:r>
              <a:r>
                <a:rPr lang="zh-CN" altLang="en-US" sz="800" dirty="0" smtClean="0">
                  <a:solidFill>
                    <a:srgbClr val="FFFFFF"/>
                  </a:solidFill>
                </a:rPr>
                <a:t>监控</a:t>
              </a:r>
              <a:endParaRPr lang="en-US" altLang="zh-CN" sz="800" dirty="0" smtClean="0">
                <a:solidFill>
                  <a:srgbClr val="FFFFFF"/>
                </a:solidFill>
              </a:endParaRPr>
            </a:p>
          </p:txBody>
        </p:sp>
        <p:cxnSp>
          <p:nvCxnSpPr>
            <p:cNvPr id="86" name="直线箭头连接符 85"/>
            <p:cNvCxnSpPr/>
            <p:nvPr/>
          </p:nvCxnSpPr>
          <p:spPr>
            <a:xfrm>
              <a:off x="682625" y="1031875"/>
              <a:ext cx="1587500" cy="0"/>
            </a:xfrm>
            <a:prstGeom prst="straightConnector1">
              <a:avLst/>
            </a:prstGeom>
            <a:noFill/>
            <a:ln w="19050" cap="flat">
              <a:solidFill>
                <a:srgbClr val="385E2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7" name="直线箭头连接符 86"/>
            <p:cNvCxnSpPr>
              <a:endCxn id="13" idx="1"/>
            </p:cNvCxnSpPr>
            <p:nvPr/>
          </p:nvCxnSpPr>
          <p:spPr>
            <a:xfrm>
              <a:off x="730250" y="3063878"/>
              <a:ext cx="445832" cy="21894"/>
            </a:xfrm>
            <a:prstGeom prst="straightConnector1">
              <a:avLst/>
            </a:prstGeom>
            <a:noFill/>
            <a:ln w="19050" cap="flat">
              <a:solidFill>
                <a:srgbClr val="385E20"/>
              </a:solidFill>
              <a:prstDash val="solid"/>
              <a:bevel/>
              <a:tailEnd type="arrow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164" name="文本框 163"/>
          <p:cNvSpPr txBox="1"/>
          <p:nvPr/>
        </p:nvSpPr>
        <p:spPr>
          <a:xfrm>
            <a:off x="6486014" y="150538"/>
            <a:ext cx="2657986" cy="4093426"/>
          </a:xfrm>
          <a:prstGeom prst="rect">
            <a:avLst/>
          </a:prstGeom>
          <a:solidFill>
            <a:srgbClr val="41B2D3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0">
              <a:defRPr sz="1800"/>
            </a:pPr>
            <a:r>
              <a:rPr lang="en-US" altLang="zh-CN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Merger</a:t>
            </a:r>
            <a:r>
              <a:rPr lang="zh-CN" altLang="en-US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进程挂掉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CM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发现后屏蔽</a:t>
            </a:r>
          </a:p>
          <a:p>
            <a:pPr marL="95250" lvl="8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进程重启，向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CM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注册，恢复服务</a:t>
            </a:r>
          </a:p>
          <a:p>
            <a:pPr lvl="0">
              <a:defRPr sz="1800"/>
            </a:pPr>
            <a:endParaRPr lang="zh-CN" altLang="en-US" sz="20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en-US" altLang="zh-CN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Searcher</a:t>
            </a:r>
            <a:r>
              <a:rPr lang="zh-CN" altLang="en-US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进程挂掉</a:t>
            </a:r>
            <a:endParaRPr lang="zh-CN" altLang="en-US" sz="12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CM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发现后屏蔽</a:t>
            </a:r>
          </a:p>
          <a:p>
            <a:pPr marL="95250" lvl="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进程重启，向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CM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注册</a:t>
            </a:r>
          </a:p>
          <a:p>
            <a:pPr marL="95250" lvl="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Dispatcher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获取断点信息，续传实时更新的文档</a:t>
            </a:r>
          </a:p>
          <a:p>
            <a:pPr lvl="0">
              <a:defRPr sz="1800"/>
            </a:pPr>
            <a:endParaRPr lang="zh-CN" altLang="en-US" sz="20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en-US" altLang="zh-CN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Dispatcher</a:t>
            </a:r>
            <a:r>
              <a:rPr lang="zh-CN" altLang="en-US" sz="20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进程挂掉</a:t>
            </a:r>
            <a:endParaRPr lang="zh-CN" altLang="en-US" sz="12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CM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发现后屏蔽</a:t>
            </a: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进程重启，向</a:t>
            </a: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CM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注册，恢复服务</a:t>
            </a:r>
          </a:p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6482241" y="4402090"/>
            <a:ext cx="2678254" cy="2308322"/>
          </a:xfrm>
          <a:prstGeom prst="rect">
            <a:avLst/>
          </a:prstGeom>
          <a:solidFill>
            <a:srgbClr val="53585E"/>
          </a:solidFill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lvl="0">
              <a:defRPr sz="1800"/>
            </a:pPr>
            <a:r>
              <a:rPr lang="zh-CN" altLang="en-US" dirty="0" smtClean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机器挂掉</a:t>
            </a:r>
            <a:endParaRPr lang="zh-CN" altLang="en-US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endParaRPr lang="zh-CN" altLang="en-US" sz="5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en-US" altLang="zh-CN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CM</a:t>
            </a: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发现后自动屏蔽</a:t>
            </a: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每天晚上全量索引完成后换机器</a:t>
            </a: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不支持动态切换机器</a:t>
            </a:r>
          </a:p>
          <a:p>
            <a:pPr lvl="0">
              <a:defRPr sz="1800"/>
            </a:pPr>
            <a:endParaRPr lang="zh-CN" altLang="en-US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lvl="0">
              <a:defRPr sz="1800"/>
            </a:pPr>
            <a:r>
              <a:rPr lang="zh-CN" altLang="en-US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索引损坏</a:t>
            </a:r>
          </a:p>
          <a:p>
            <a:pPr lvl="0">
              <a:defRPr sz="1800"/>
            </a:pPr>
            <a:endParaRPr lang="zh-CN" altLang="en-US" sz="500" dirty="0">
              <a:solidFill>
                <a:srgbClr val="FFFFFF"/>
              </a:solidFill>
              <a:latin typeface="Microsoft YaHei"/>
              <a:ea typeface="Microsoft YaHei"/>
              <a:cs typeface="Microsoft YaHei"/>
              <a:sym typeface="Microsoft YaHei"/>
            </a:endParaRPr>
          </a:p>
          <a:p>
            <a:pPr marL="95250" indent="-95250">
              <a:lnSpc>
                <a:spcPct val="150000"/>
              </a:lnSpc>
              <a:buClr>
                <a:srgbClr val="FFFFFF"/>
              </a:buClr>
              <a:buSzPct val="100000"/>
              <a:buFont typeface="Microsoft YaHei"/>
              <a:buChar char="-"/>
              <a:defRPr sz="1800"/>
            </a:pPr>
            <a:r>
              <a:rPr lang="zh-CN" altLang="en-US" sz="1200" dirty="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rPr>
              <a:t>同上</a:t>
            </a:r>
          </a:p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7" name="Shape 143"/>
          <p:cNvSpPr/>
          <p:nvPr/>
        </p:nvSpPr>
        <p:spPr>
          <a:xfrm>
            <a:off x="2477765" y="0"/>
            <a:ext cx="2144175" cy="7078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ctr">
              <a:defRPr sz="4000">
                <a:solidFill>
                  <a:srgbClr val="FFFFFF"/>
                </a:solidFill>
                <a:latin typeface="Microsoft YaHei"/>
                <a:ea typeface="Microsoft YaHei"/>
                <a:cs typeface="Microsoft YaHei"/>
                <a:sym typeface="Microsoft YaHei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4000" dirty="0" smtClean="0">
                <a:solidFill>
                  <a:srgbClr val="FFFFFF"/>
                </a:solidFill>
              </a:rPr>
              <a:t>错误恢复</a:t>
            </a:r>
            <a:endParaRPr sz="4000" dirty="0">
              <a:solidFill>
                <a:srgbClr val="FFFFFF"/>
              </a:solidFill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5063735" y="3563033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3236828" y="944191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5282113" y="5084561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椭圆 240"/>
          <p:cNvSpPr/>
          <p:nvPr/>
        </p:nvSpPr>
        <p:spPr>
          <a:xfrm>
            <a:off x="4684367" y="3744476"/>
            <a:ext cx="1171091" cy="560847"/>
          </a:xfrm>
          <a:prstGeom prst="ellipse">
            <a:avLst/>
          </a:prstGeom>
          <a:noFill/>
          <a:ln w="79375" cap="flat">
            <a:solidFill>
              <a:srgbClr val="FF0000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文本框 241"/>
          <p:cNvSpPr txBox="1"/>
          <p:nvPr/>
        </p:nvSpPr>
        <p:spPr>
          <a:xfrm>
            <a:off x="5051195" y="2263833"/>
            <a:ext cx="415937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4400" b="1" i="0" u="none" strike="noStrike" cap="none" spc="0" normalizeH="0" baseline="0" dirty="0" smtClean="0">
                <a:ln>
                  <a:noFill/>
                </a:ln>
                <a:solidFill>
                  <a:srgbClr val="FF66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rPr>
              <a:t>X</a:t>
            </a:r>
            <a:endParaRPr kumimoji="0" lang="zh-CN" altLang="en-US" sz="4400" b="1" i="0" u="none" strike="noStrike" cap="none" spc="0" normalizeH="0" baseline="0" dirty="0">
              <a:ln>
                <a:noFill/>
              </a:ln>
              <a:solidFill>
                <a:srgbClr val="FF66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807838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1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6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6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16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0" dur="500"/>
                                        <p:tgtEl>
                                          <p:spTgt spid="16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6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6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1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4" dur="500"/>
                                        <p:tgtEl>
                                          <p:spTgt spid="16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7" dur="500"/>
                                        <p:tgtEl>
                                          <p:spTgt spid="16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0" dur="500"/>
                                        <p:tgtEl>
                                          <p:spTgt spid="16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8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1" dur="5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animBg="1"/>
      <p:bldP spid="166" grpId="0" animBg="1"/>
      <p:bldP spid="238" grpId="0"/>
      <p:bldP spid="239" grpId="0"/>
      <p:bldP spid="240" grpId="0"/>
      <p:bldP spid="241" grpId="0" animBg="1"/>
      <p:bldP spid="24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椭圆 18"/>
          <p:cNvSpPr/>
          <p:nvPr/>
        </p:nvSpPr>
        <p:spPr>
          <a:xfrm>
            <a:off x="2506502" y="1907774"/>
            <a:ext cx="822960" cy="824400"/>
          </a:xfrm>
          <a:prstGeom prst="ellipse">
            <a:avLst/>
          </a:prstGeom>
          <a:noFill/>
          <a:ln w="50800" cap="flat">
            <a:solidFill>
              <a:srgbClr val="EE7F26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2704942" y="2056129"/>
            <a:ext cx="456313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en-US" altLang="zh-CN" sz="2800" dirty="0">
                <a:solidFill>
                  <a:srgbClr val="EE7F26"/>
                </a:solidFill>
              </a:rPr>
              <a:t>5</a:t>
            </a:r>
            <a:r>
              <a:rPr kumimoji="0" lang="en-US" altLang="zh-CN" sz="2800" b="0" i="0" u="none" strike="noStrike" cap="none" spc="0" normalizeH="0" baseline="0" dirty="0" smtClean="0">
                <a:ln>
                  <a:noFill/>
                </a:ln>
                <a:solidFill>
                  <a:srgbClr val="EE7F26"/>
                </a:solidFill>
                <a:effectLst/>
                <a:uFillTx/>
                <a:sym typeface="Calibri"/>
              </a:rPr>
              <a:t>0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rgbClr val="EE7F26"/>
              </a:solidFill>
              <a:effectLst/>
              <a:uFillTx/>
              <a:sym typeface="Calibri"/>
            </a:endParaRPr>
          </a:p>
        </p:txBody>
      </p:sp>
      <p:grpSp>
        <p:nvGrpSpPr>
          <p:cNvPr id="21" name="组 20"/>
          <p:cNvGrpSpPr/>
          <p:nvPr/>
        </p:nvGrpSpPr>
        <p:grpSpPr>
          <a:xfrm>
            <a:off x="5667861" y="1345809"/>
            <a:ext cx="1944002" cy="1944000"/>
            <a:chOff x="5629275" y="2832956"/>
            <a:chExt cx="914400" cy="685800"/>
          </a:xfrm>
        </p:grpSpPr>
        <p:sp>
          <p:nvSpPr>
            <p:cNvPr id="22" name="椭圆 21"/>
            <p:cNvSpPr/>
            <p:nvPr/>
          </p:nvSpPr>
          <p:spPr>
            <a:xfrm>
              <a:off x="5629275" y="2832956"/>
              <a:ext cx="914400" cy="685800"/>
            </a:xfrm>
            <a:prstGeom prst="ellipse">
              <a:avLst/>
            </a:prstGeom>
            <a:noFill/>
            <a:ln w="50800" cap="flat">
              <a:solidFill>
                <a:srgbClr val="EE7F26"/>
              </a:solidFill>
              <a:prstDash val="solid"/>
              <a:bevel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0" tIns="0" rIns="0" bIns="0" numCol="1" spcCol="38100" rtlCol="0" anchor="ctr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endParaRPr kumimoji="0" lang="zh-CN" altLang="en-US" sz="16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5799376" y="3030272"/>
              <a:ext cx="579173" cy="271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844201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altLang="zh-CN" sz="4400" dirty="0">
                  <a:solidFill>
                    <a:srgbClr val="EE7F26"/>
                  </a:solidFill>
                </a:rPr>
                <a:t>5</a:t>
              </a:r>
              <a:r>
                <a:rPr kumimoji="0" lang="en-US" altLang="zh-CN" sz="4400" b="0" i="0" u="none" strike="noStrike" cap="none" spc="0" normalizeH="0" baseline="0" dirty="0" smtClean="0">
                  <a:ln>
                    <a:noFill/>
                  </a:ln>
                  <a:solidFill>
                    <a:srgbClr val="EE7F26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0</a:t>
              </a:r>
              <a:r>
                <a:rPr lang="zh-CN" altLang="en-US" sz="4400" dirty="0" smtClean="0">
                  <a:solidFill>
                    <a:srgbClr val="EE7F26"/>
                  </a:solidFill>
                </a:rPr>
                <a:t>0</a:t>
              </a:r>
              <a:r>
                <a:rPr lang="en-US" altLang="zh-CN" sz="4400" dirty="0" smtClean="0">
                  <a:solidFill>
                    <a:srgbClr val="EE7F26"/>
                  </a:solidFill>
                </a:rPr>
                <a:t>+</a:t>
              </a:r>
              <a:endParaRPr kumimoji="0" lang="zh-CN" altLang="en-US" sz="4400" b="0" i="0" u="none" strike="noStrike" cap="none" spc="0" normalizeH="0" baseline="0" dirty="0">
                <a:ln>
                  <a:noFill/>
                </a:ln>
                <a:solidFill>
                  <a:srgbClr val="EE7F26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" name="笑脸 1"/>
          <p:cNvSpPr/>
          <p:nvPr/>
        </p:nvSpPr>
        <p:spPr>
          <a:xfrm>
            <a:off x="2536032" y="4407773"/>
            <a:ext cx="822960" cy="824400"/>
          </a:xfrm>
          <a:prstGeom prst="smileyFace">
            <a:avLst/>
          </a:prstGeom>
          <a:solidFill>
            <a:srgbClr val="EE7F26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笑脸 13"/>
          <p:cNvSpPr/>
          <p:nvPr/>
        </p:nvSpPr>
        <p:spPr>
          <a:xfrm>
            <a:off x="6126005" y="4463654"/>
            <a:ext cx="822960" cy="824400"/>
          </a:xfrm>
          <a:prstGeom prst="smileyFace">
            <a:avLst>
              <a:gd name="adj" fmla="val -4653"/>
            </a:avLst>
          </a:prstGeom>
          <a:solidFill>
            <a:srgbClr val="EE7F26"/>
          </a:solidFill>
          <a:ln w="19050" cap="flat">
            <a:solidFill>
              <a:srgbClr val="FFFFFF"/>
            </a:solidFill>
            <a:prstDash val="solid"/>
            <a:bevel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0" tIns="0" rIns="0" bIns="0" numCol="1" spcCol="38100" rtlCol="0" anchor="ctr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endParaRPr kumimoji="0" lang="zh-CN" altLang="en-US" sz="16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166814" y="2063750"/>
            <a:ext cx="810476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lang="zh-CN" altLang="en-US" sz="2800" dirty="0" smtClean="0">
                <a:solidFill>
                  <a:schemeClr val="bg1"/>
                </a:solidFill>
              </a:rPr>
              <a:t>机器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Calibri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303973" y="4580256"/>
            <a:ext cx="453157" cy="523218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844201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altLang="zh-CN" sz="2800" b="0" i="0" u="none" strike="noStrike" cap="none" spc="0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uFillTx/>
                <a:sym typeface="Calibri"/>
              </a:rPr>
              <a:t>PE</a:t>
            </a:r>
            <a:endParaRPr kumimoji="0" lang="zh-CN" altLang="en-US" sz="2800" b="0" i="0" u="none" strike="noStrike" cap="none" spc="0" normalizeH="0" baseline="0" dirty="0">
              <a:ln>
                <a:noFill/>
              </a:ln>
              <a:solidFill>
                <a:schemeClr val="bg1"/>
              </a:solidFill>
              <a:effectLst/>
              <a:uFillTx/>
              <a:sym typeface="Calibri"/>
            </a:endParaRPr>
          </a:p>
        </p:txBody>
      </p:sp>
      <p:cxnSp>
        <p:nvCxnSpPr>
          <p:cNvPr id="25" name="直线箭头连接符 24"/>
          <p:cNvCxnSpPr>
            <a:stCxn id="19" idx="6"/>
            <a:endCxn id="22" idx="2"/>
          </p:cNvCxnSpPr>
          <p:nvPr/>
        </p:nvCxnSpPr>
        <p:spPr>
          <a:xfrm flipV="1">
            <a:off x="3329462" y="2317809"/>
            <a:ext cx="2338399" cy="2165"/>
          </a:xfrm>
          <a:prstGeom prst="straightConnector1">
            <a:avLst/>
          </a:prstGeom>
          <a:noFill/>
          <a:ln w="19050" cap="flat">
            <a:solidFill>
              <a:srgbClr val="FFFFFF"/>
            </a:solidFill>
            <a:prstDash val="solid"/>
            <a:bevel/>
            <a:tailEnd type="arrow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  <p:extLst>
      <p:ext uri="{BB962C8B-B14F-4D97-AF65-F5344CB8AC3E}">
        <p14:creationId xmlns:p14="http://schemas.microsoft.com/office/powerpoint/2010/main" val="52604518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F8F8F"/>
      </a:accent1>
      <a:accent2>
        <a:srgbClr val="6E6E6E"/>
      </a:accent2>
      <a:accent3>
        <a:srgbClr val="4D4D4D"/>
      </a:accent3>
      <a:accent4>
        <a:srgbClr val="2B2B2B"/>
      </a:accent4>
      <a:accent5>
        <a:srgbClr val="0A0A0A"/>
      </a:accent5>
      <a:accent6>
        <a:srgbClr val="000000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rgbClr val="FFFFFF"/>
          </a:solidFill>
          <a:prstDash val="solid"/>
          <a:bevel/>
        </a:ln>
        <a:effectLst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44201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flat">
          <a:solidFill>
            <a:srgbClr val="FFFFFF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44201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8F8F8F"/>
      </a:accent1>
      <a:accent2>
        <a:srgbClr val="6E6E6E"/>
      </a:accent2>
      <a:accent3>
        <a:srgbClr val="4D4D4D"/>
      </a:accent3>
      <a:accent4>
        <a:srgbClr val="2B2B2B"/>
      </a:accent4>
      <a:accent5>
        <a:srgbClr val="0A0A0A"/>
      </a:accent5>
      <a:accent6>
        <a:srgbClr val="000000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9050" cap="flat">
          <a:solidFill>
            <a:srgbClr val="FFFFFF"/>
          </a:solidFill>
          <a:prstDash val="solid"/>
          <a:bevel/>
        </a:ln>
        <a:effectLst/>
      </a:spPr>
      <a:bodyPr rot="0" spcFirstLastPara="1" vertOverflow="overflow" horzOverflow="overflow" vert="horz" wrap="square" lIns="0" tIns="0" rIns="0" bIns="0" numCol="1" spcCol="38100" rtlCol="0" anchor="ctr">
        <a:spAutoFit/>
      </a:bodyPr>
      <a:lstStyle>
        <a:defPPr marL="0" marR="0" indent="0" algn="l" defTabSz="844201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19050" cap="flat">
          <a:solidFill>
            <a:srgbClr val="FFFFFF"/>
          </a:solidFill>
          <a:prstDash val="solid"/>
          <a:bevel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844201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31144</TotalTime>
  <Words>2683</Words>
  <Application>Microsoft Macintosh PowerPoint</Application>
  <PresentationFormat>全屏显示(4:3)</PresentationFormat>
  <Paragraphs>888</Paragraphs>
  <Slides>34</Slides>
  <Notes>26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35" baseType="lpstr">
      <vt:lpstr>Default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炳烛</dc:creator>
  <cp:lastModifiedBy>jared kuo</cp:lastModifiedBy>
  <cp:revision>475</cp:revision>
  <dcterms:modified xsi:type="dcterms:W3CDTF">2015-04-24T00:25:35Z</dcterms:modified>
</cp:coreProperties>
</file>